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68" r:id="rId2"/>
    <p:sldId id="288" r:id="rId3"/>
    <p:sldId id="269" r:id="rId4"/>
    <p:sldId id="270" r:id="rId5"/>
    <p:sldId id="271" r:id="rId6"/>
    <p:sldId id="287" r:id="rId7"/>
    <p:sldId id="273" r:id="rId8"/>
    <p:sldId id="274" r:id="rId9"/>
    <p:sldId id="275" r:id="rId10"/>
    <p:sldId id="276" r:id="rId11"/>
    <p:sldId id="277" r:id="rId12"/>
    <p:sldId id="278" r:id="rId13"/>
    <p:sldId id="279" r:id="rId14"/>
    <p:sldId id="280" r:id="rId15"/>
    <p:sldId id="281" r:id="rId16"/>
    <p:sldId id="282" r:id="rId17"/>
    <p:sldId id="283" r:id="rId18"/>
    <p:sldId id="289" r:id="rId19"/>
    <p:sldId id="284" r:id="rId20"/>
    <p:sldId id="285" r:id="rId21"/>
    <p:sldId id="290" r:id="rId22"/>
    <p:sldId id="286" r:id="rId23"/>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93B30"/>
    <a:srgbClr val="199EE1"/>
    <a:srgbClr val="025245"/>
    <a:srgbClr val="A66402"/>
    <a:srgbClr val="1C69BE"/>
    <a:srgbClr val="2072A4"/>
    <a:srgbClr val="2186B9"/>
    <a:srgbClr val="26262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80" d="100"/>
          <a:sy n="80" d="100"/>
        </p:scale>
        <p:origin x="-1596" y="-8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188"/>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image" Target="../media/image27.wmf"/><Relationship Id="rId1" Type="http://schemas.openxmlformats.org/officeDocument/2006/relationships/image" Target="../media/image26.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9.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30.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image" Target="../media/image31.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34.wmf"/><Relationship Id="rId1" Type="http://schemas.openxmlformats.org/officeDocument/2006/relationships/image" Target="../media/image33.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3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 Id="rId4" Type="http://schemas.openxmlformats.org/officeDocument/2006/relationships/image" Target="../media/image12.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image" Target="../media/image13.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image" Target="../media/image17.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image" Target="../media/image21.wmf"/><Relationship Id="rId1" Type="http://schemas.openxmlformats.org/officeDocument/2006/relationships/image" Target="../media/image20.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image" Target="../media/image23.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7E2A7D9B-1538-4055-BA67-8EEA99CC8244}" type="datetimeFigureOut">
              <a:rPr lang="zh-CN" altLang="en-US"/>
              <a:pPr>
                <a:defRPr/>
              </a:pPr>
              <a:t>2021/6/21</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B357D94F-2987-44FE-9F04-87DD2FB7C2D4}"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a:srcRect t="1714" r="537"/>
          <a:stretch>
            <a:fillRect/>
          </a:stretch>
        </p:blipFill>
        <p:spPr bwMode="auto">
          <a:xfrm>
            <a:off x="14288" y="0"/>
            <a:ext cx="9129712" cy="6858000"/>
          </a:xfrm>
          <a:prstGeom prst="rect">
            <a:avLst/>
          </a:prstGeom>
          <a:noFill/>
          <a:ln w="9525">
            <a:noFill/>
            <a:miter lim="800000"/>
            <a:headEnd/>
            <a:tailEnd/>
          </a:ln>
        </p:spPr>
      </p:pic>
      <p:sp>
        <p:nvSpPr>
          <p:cNvPr id="5" name="圆角矩形 4"/>
          <p:cNvSpPr/>
          <p:nvPr userDrawn="1"/>
        </p:nvSpPr>
        <p:spPr>
          <a:xfrm>
            <a:off x="3203575" y="3429000"/>
            <a:ext cx="3529013" cy="360363"/>
          </a:xfrm>
          <a:prstGeom prst="roundRect">
            <a:avLst>
              <a:gd name="adj" fmla="val 50000"/>
            </a:avLst>
          </a:prstGeom>
          <a:solidFill>
            <a:srgbClr val="193B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标题 1"/>
          <p:cNvSpPr>
            <a:spLocks noGrp="1"/>
          </p:cNvSpPr>
          <p:nvPr>
            <p:ph type="ctrTitle"/>
          </p:nvPr>
        </p:nvSpPr>
        <p:spPr>
          <a:xfrm>
            <a:off x="1979712" y="2492896"/>
            <a:ext cx="6120680" cy="936104"/>
          </a:xfrm>
          <a:noFill/>
          <a:ln>
            <a:noFill/>
          </a:ln>
          <a:extLst/>
        </p:spPr>
        <p:txBody>
          <a:bodyPr/>
          <a:lstStyle>
            <a:lvl1pPr algn="ctr">
              <a:defRPr lang="zh-CN" altLang="en-US" sz="5400" b="1" dirty="0" smtClean="0">
                <a:solidFill>
                  <a:srgbClr val="193B30"/>
                </a:solidFill>
                <a:effectLst/>
                <a:latin typeface="微软雅黑" pitchFamily="34" charset="-122"/>
                <a:ea typeface="微软雅黑" pitchFamily="34" charset="-122"/>
              </a:defRPr>
            </a:lvl1pPr>
          </a:lstStyle>
          <a:p>
            <a:pPr lvl="0"/>
            <a:r>
              <a:rPr lang="zh-CN" altLang="en-US" dirty="0" smtClean="0"/>
              <a:t>单击此处编辑母版标题样式</a:t>
            </a:r>
          </a:p>
        </p:txBody>
      </p:sp>
      <p:sp>
        <p:nvSpPr>
          <p:cNvPr id="3" name="副标题 2"/>
          <p:cNvSpPr>
            <a:spLocks noGrp="1"/>
          </p:cNvSpPr>
          <p:nvPr>
            <p:ph type="subTitle" idx="1"/>
          </p:nvPr>
        </p:nvSpPr>
        <p:spPr>
          <a:xfrm>
            <a:off x="3156321" y="3429000"/>
            <a:ext cx="3960440" cy="360040"/>
          </a:xfrm>
          <a:noFill/>
        </p:spPr>
        <p:txBody>
          <a:bodyPr anchor="ctr"/>
          <a:lstStyle>
            <a:lvl1pPr marL="0" indent="0" algn="ctr">
              <a:buNone/>
              <a:defRPr sz="12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smtClean="0"/>
              <a:t>单击此处编辑母版副标题样式</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48252CF6-200A-41A5-A4FA-6974EB32E02C}" type="datetime1">
              <a:rPr lang="zh-CN" altLang="en-US" smtClean="0"/>
              <a:pPr>
                <a:defRPr/>
              </a:pPr>
              <a:t>2021/6/21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67A4FF9-2623-4453-84A3-68DD71F0098E}"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ED75DF91-DE24-4C19-9B6D-323EF0D41816}" type="datetime1">
              <a:rPr lang="zh-CN" altLang="en-US" smtClean="0"/>
              <a:pPr>
                <a:defRPr/>
              </a:pPr>
              <a:t>2021/6/21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145C9D3F-9E03-4BC3-8B82-1E632766708F}" type="slidenum">
              <a:rPr lang="zh-CN" altLang="en-US"/>
              <a:pPr>
                <a:defRPr/>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685800" y="609600"/>
            <a:ext cx="777240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685800" y="1981200"/>
            <a:ext cx="3810000"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981200"/>
            <a:ext cx="3810000" cy="4114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685800" y="6248400"/>
            <a:ext cx="1905000" cy="457200"/>
          </a:xfrm>
        </p:spPr>
        <p:txBody>
          <a:bodyPr/>
          <a:lstStyle>
            <a:lvl1pPr>
              <a:defRPr/>
            </a:lvl1pPr>
          </a:lstStyle>
          <a:p>
            <a:pPr>
              <a:defRPr/>
            </a:pPr>
            <a:fld id="{6809BB33-E950-45BC-9E5E-2E38544C81D4}" type="datetime1">
              <a:rPr lang="zh-CN" altLang="en-US" smtClean="0"/>
              <a:pPr>
                <a:defRPr/>
              </a:pPr>
              <a:t>2021/6/21</a:t>
            </a:fld>
            <a:endParaRPr lang="en-US" altLang="zh-CN"/>
          </a:p>
        </p:txBody>
      </p:sp>
      <p:sp>
        <p:nvSpPr>
          <p:cNvPr id="6" name="页脚占位符 5"/>
          <p:cNvSpPr>
            <a:spLocks noGrp="1"/>
          </p:cNvSpPr>
          <p:nvPr>
            <p:ph type="ftr" sz="quarter" idx="11"/>
          </p:nvPr>
        </p:nvSpPr>
        <p:spPr>
          <a:xfrm>
            <a:off x="3124200" y="6248400"/>
            <a:ext cx="2895600" cy="457200"/>
          </a:xfrm>
        </p:spPr>
        <p:txBody>
          <a:bodyPr/>
          <a:lstStyle>
            <a:lvl1pPr>
              <a:defRPr/>
            </a:lvl1pPr>
          </a:lstStyle>
          <a:p>
            <a:pPr>
              <a:defRPr/>
            </a:pPr>
            <a:endParaRPr lang="en-US" altLang="zh-CN"/>
          </a:p>
        </p:txBody>
      </p:sp>
      <p:sp>
        <p:nvSpPr>
          <p:cNvPr id="7" name="灯片编号占位符 6"/>
          <p:cNvSpPr>
            <a:spLocks noGrp="1"/>
          </p:cNvSpPr>
          <p:nvPr>
            <p:ph type="sldNum" sz="quarter" idx="12"/>
          </p:nvPr>
        </p:nvSpPr>
        <p:spPr>
          <a:xfrm>
            <a:off x="6553200" y="6248400"/>
            <a:ext cx="1905000" cy="457200"/>
          </a:xfrm>
        </p:spPr>
        <p:txBody>
          <a:bodyPr/>
          <a:lstStyle>
            <a:lvl1pPr>
              <a:defRPr/>
            </a:lvl1pPr>
          </a:lstStyle>
          <a:p>
            <a:pPr>
              <a:defRPr/>
            </a:pPr>
            <a:fld id="{2BBA3DA0-8F8F-4F54-8668-274E3969B765}"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251520" y="116632"/>
            <a:ext cx="8064896" cy="504056"/>
          </a:xfrm>
        </p:spPr>
        <p:txBody>
          <a:bodyPr/>
          <a:lstStyle>
            <a:lvl1pPr algn="l">
              <a:defRPr/>
            </a:lvl1pPr>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251520" y="692696"/>
            <a:ext cx="8064896" cy="583264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0B198006-0E1A-479E-80B4-3FA1B0827617}" type="datetime1">
              <a:rPr lang="zh-CN" altLang="en-US" smtClean="0"/>
              <a:pPr>
                <a:defRPr/>
              </a:pPr>
              <a:t>2021/6/21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7E4690C5-E9ED-4F00-BB42-B2796919A211}" type="slidenum">
              <a:rPr lang="zh-CN" altLang="en-US"/>
              <a:pPr>
                <a:defRPr/>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pic>
        <p:nvPicPr>
          <p:cNvPr id="4" name="图片 6"/>
          <p:cNvPicPr>
            <a:picLocks noChangeAspect="1"/>
          </p:cNvPicPr>
          <p:nvPr userDrawn="1"/>
        </p:nvPicPr>
        <p:blipFill>
          <a:blip r:embed="rId2"/>
          <a:srcRect l="381" t="468" r="2" b="1245"/>
          <a:stretch>
            <a:fillRect/>
          </a:stretch>
        </p:blipFill>
        <p:spPr bwMode="auto">
          <a:xfrm>
            <a:off x="0" y="0"/>
            <a:ext cx="9144000" cy="6858000"/>
          </a:xfrm>
          <a:prstGeom prst="rect">
            <a:avLst/>
          </a:prstGeom>
          <a:noFill/>
          <a:ln w="9525">
            <a:noFill/>
            <a:miter lim="800000"/>
            <a:headEnd/>
            <a:tailEnd/>
          </a:ln>
        </p:spPr>
      </p:pic>
      <p:sp>
        <p:nvSpPr>
          <p:cNvPr id="5" name="圆角矩形 7"/>
          <p:cNvSpPr/>
          <p:nvPr userDrawn="1"/>
        </p:nvSpPr>
        <p:spPr>
          <a:xfrm>
            <a:off x="2711450" y="3141663"/>
            <a:ext cx="3240088" cy="287337"/>
          </a:xfrm>
          <a:prstGeom prst="roundRect">
            <a:avLst>
              <a:gd name="adj" fmla="val 50000"/>
            </a:avLst>
          </a:prstGeom>
          <a:solidFill>
            <a:srgbClr val="193B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标题 1"/>
          <p:cNvSpPr>
            <a:spLocks noGrp="1"/>
          </p:cNvSpPr>
          <p:nvPr>
            <p:ph type="title"/>
          </p:nvPr>
        </p:nvSpPr>
        <p:spPr>
          <a:xfrm>
            <a:off x="2411760" y="2348880"/>
            <a:ext cx="3816423" cy="678284"/>
          </a:xfrm>
          <a:noFill/>
          <a:ln>
            <a:noFill/>
          </a:ln>
          <a:extLst>
            <a:ext uri="{909E8E84-426E-40DD-AFC4-6F175D3DCCD1}"/>
            <a:ext uri="{91240B29-F687-4F45-9708-019B960494DF}"/>
          </a:extLst>
        </p:spPr>
        <p:txBody>
          <a:bodyPr/>
          <a:lstStyle>
            <a:lvl1pPr algn="ctr">
              <a:defRPr lang="zh-CN" altLang="en-US" sz="4400" dirty="0"/>
            </a:lvl1pPr>
          </a:lstStyle>
          <a:p>
            <a:pPr lvl="0"/>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2795863" y="3121127"/>
            <a:ext cx="3096345" cy="308136"/>
          </a:xfrm>
        </p:spPr>
        <p:txBody>
          <a:bodyPr anchor="ctr"/>
          <a:lstStyle>
            <a:lvl1pPr marL="0" indent="0" algn="ctr">
              <a:buNone/>
              <a:defRPr sz="14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dirty="0" smtClean="0"/>
              <a:t>单击此处编辑母版文本样式</a:t>
            </a:r>
          </a:p>
        </p:txBody>
      </p:sp>
      <p:sp>
        <p:nvSpPr>
          <p:cNvPr id="6" name="日期占位符 3"/>
          <p:cNvSpPr>
            <a:spLocks noGrp="1"/>
          </p:cNvSpPr>
          <p:nvPr>
            <p:ph type="dt" sz="half" idx="10"/>
          </p:nvPr>
        </p:nvSpPr>
        <p:spPr/>
        <p:txBody>
          <a:bodyPr/>
          <a:lstStyle>
            <a:lvl1pPr>
              <a:defRPr/>
            </a:lvl1pPr>
          </a:lstStyle>
          <a:p>
            <a:pPr>
              <a:defRPr/>
            </a:pPr>
            <a:fld id="{ACEB46D1-1D4A-4CFF-B777-E095F455014C}" type="datetime1">
              <a:rPr lang="zh-CN" altLang="en-US" smtClean="0"/>
              <a:pPr>
                <a:defRPr/>
              </a:pPr>
              <a:t>2021/6/21</a:t>
            </a:fld>
            <a:endParaRPr lang="zh-CN" altLang="en-US"/>
          </a:p>
        </p:txBody>
      </p:sp>
      <p:sp>
        <p:nvSpPr>
          <p:cNvPr id="7" name="页脚占位符 4"/>
          <p:cNvSpPr>
            <a:spLocks noGrp="1"/>
          </p:cNvSpPr>
          <p:nvPr>
            <p:ph type="ftr" sz="quarter" idx="11"/>
          </p:nvPr>
        </p:nvSpPr>
        <p:spPr/>
        <p:txBody>
          <a:bodyPr/>
          <a:lstStyle>
            <a:lvl1pPr>
              <a:defRPr/>
            </a:lvl1pPr>
          </a:lstStyle>
          <a:p>
            <a:pPr>
              <a:defRPr/>
            </a:pPr>
            <a:endParaRPr lang="zh-CN" altLang="en-US"/>
          </a:p>
        </p:txBody>
      </p:sp>
      <p:sp>
        <p:nvSpPr>
          <p:cNvPr id="8" name="灯片编号占位符 5"/>
          <p:cNvSpPr>
            <a:spLocks noGrp="1"/>
          </p:cNvSpPr>
          <p:nvPr>
            <p:ph type="sldNum" sz="quarter" idx="12"/>
          </p:nvPr>
        </p:nvSpPr>
        <p:spPr/>
        <p:txBody>
          <a:bodyPr/>
          <a:lstStyle>
            <a:lvl1pPr>
              <a:defRPr/>
            </a:lvl1pPr>
          </a:lstStyle>
          <a:p>
            <a:pPr>
              <a:defRPr/>
            </a:pPr>
            <a:fld id="{5D377312-375F-46AA-BA3C-99C5BCB5652D}"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8720"/>
            <a:ext cx="4038600" cy="5217443"/>
          </a:xfrm>
        </p:spPr>
        <p:txBody>
          <a:bodyPr/>
          <a:lstStyle>
            <a:lvl1pPr>
              <a:defRPr sz="18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内容占位符 3"/>
          <p:cNvSpPr>
            <a:spLocks noGrp="1"/>
          </p:cNvSpPr>
          <p:nvPr>
            <p:ph sz="half" idx="2"/>
          </p:nvPr>
        </p:nvSpPr>
        <p:spPr>
          <a:xfrm>
            <a:off x="4648200" y="908720"/>
            <a:ext cx="4038600" cy="5217443"/>
          </a:xfrm>
        </p:spPr>
        <p:txBody>
          <a:bodyPr/>
          <a:lstStyle>
            <a:lvl1pPr>
              <a:defRPr sz="1800"/>
            </a:lvl1pPr>
            <a:lvl2pPr>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CC644E29-B0DF-4573-AB1D-B414EB85E450}" type="datetime1">
              <a:rPr lang="zh-CN" altLang="en-US" smtClean="0"/>
              <a:pPr>
                <a:defRPr/>
              </a:pPr>
              <a:t>2021/6/21</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82889EC5-3876-4FBB-9017-10E04FE6F0A7}"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36E04455-747D-4332-B3E3-168C30196485}" type="datetime1">
              <a:rPr lang="zh-CN" altLang="en-US" smtClean="0"/>
              <a:pPr>
                <a:defRPr/>
              </a:pPr>
              <a:t>2021/6/21</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3D11A47A-A6FF-4A55-B270-C81627C46C23}"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863AAF09-5D44-4BCA-B4A9-B476DB0A6E77}" type="datetime1">
              <a:rPr lang="zh-CN" altLang="en-US" smtClean="0"/>
              <a:pPr>
                <a:defRPr/>
              </a:pPr>
              <a:t>2021/6/21</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B223E550-9630-45C0-94F6-D0585FAEB8D7}"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FCD9E9D3-5A58-4E0B-9E73-4DC0BDFF9AF7}" type="datetime1">
              <a:rPr lang="zh-CN" altLang="en-US" smtClean="0"/>
              <a:pPr>
                <a:defRPr/>
              </a:pPr>
              <a:t>2021/6/21</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008083A2-84D4-4BD8-97ED-7867E779500A}"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9EB44A49-DCED-46D5-B06A-AFA0FDED2412}" type="datetime1">
              <a:rPr lang="zh-CN" altLang="en-US" smtClean="0"/>
              <a:pPr>
                <a:defRPr/>
              </a:pPr>
              <a:t>2021/6/21</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F22778D9-139D-480A-BEC1-95643D8A5F81}"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250EB34B-78AA-4267-9580-A99EBDE02C78}" type="datetime1">
              <a:rPr lang="zh-CN" altLang="en-US" smtClean="0"/>
              <a:pPr>
                <a:defRPr/>
              </a:pPr>
              <a:t>2021/6/21</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FA6506D2-21B6-43D6-8FD6-036498D6EDBA}"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pic>
        <p:nvPicPr>
          <p:cNvPr id="1026" name="图片 1"/>
          <p:cNvPicPr>
            <a:picLocks noChangeAspect="1"/>
          </p:cNvPicPr>
          <p:nvPr userDrawn="1"/>
        </p:nvPicPr>
        <p:blipFill>
          <a:blip r:embed="rId14"/>
          <a:srcRect l="381" t="468" r="2" b="1245"/>
          <a:stretch>
            <a:fillRect/>
          </a:stretch>
        </p:blipFill>
        <p:spPr bwMode="auto">
          <a:xfrm>
            <a:off x="0" y="0"/>
            <a:ext cx="9144000" cy="6858000"/>
          </a:xfrm>
          <a:prstGeom prst="rect">
            <a:avLst/>
          </a:prstGeom>
          <a:noFill/>
          <a:ln w="9525">
            <a:noFill/>
            <a:miter lim="800000"/>
            <a:headEnd/>
            <a:tailEnd/>
          </a:ln>
        </p:spPr>
      </p:pic>
      <p:sp>
        <p:nvSpPr>
          <p:cNvPr id="1027" name="标题占位符 1"/>
          <p:cNvSpPr>
            <a:spLocks noGrp="1"/>
          </p:cNvSpPr>
          <p:nvPr>
            <p:ph type="title"/>
          </p:nvPr>
        </p:nvSpPr>
        <p:spPr bwMode="auto">
          <a:xfrm>
            <a:off x="250825" y="71438"/>
            <a:ext cx="7777163" cy="5492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8" name="文本占位符 2"/>
          <p:cNvSpPr>
            <a:spLocks noGrp="1"/>
          </p:cNvSpPr>
          <p:nvPr>
            <p:ph type="body" idx="1"/>
          </p:nvPr>
        </p:nvSpPr>
        <p:spPr bwMode="auto">
          <a:xfrm>
            <a:off x="250825" y="692150"/>
            <a:ext cx="7777163" cy="58324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0D710C73-3249-407E-B6E4-6BCCBE1E43B7}" type="datetime1">
              <a:rPr lang="zh-CN" altLang="en-US" smtClean="0"/>
              <a:pPr>
                <a:defRPr/>
              </a:pPr>
              <a:t>2021/6/21</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AF0B88C5-A8FE-4BE7-9653-874222B5D0E2}" type="slidenum">
              <a:rPr lang="zh-CN" altLang="en-US"/>
              <a:pPr>
                <a:defRPr/>
              </a:pPr>
              <a:t>‹#›</a:t>
            </a:fld>
            <a:endParaRPr lang="zh-CN" altLang="en-US"/>
          </a:p>
        </p:txBody>
      </p:sp>
      <p:cxnSp>
        <p:nvCxnSpPr>
          <p:cNvPr id="7" name="直接连接符 6"/>
          <p:cNvCxnSpPr/>
          <p:nvPr userDrawn="1"/>
        </p:nvCxnSpPr>
        <p:spPr>
          <a:xfrm>
            <a:off x="0" y="620713"/>
            <a:ext cx="9144000" cy="0"/>
          </a:xfrm>
          <a:prstGeom prst="line">
            <a:avLst/>
          </a:prstGeom>
          <a:ln w="19050">
            <a:solidFill>
              <a:schemeClr val="tx1">
                <a:lumMod val="90000"/>
                <a:lumOff val="1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0" r:id="rId1"/>
    <p:sldLayoutId id="2147483659" r:id="rId2"/>
    <p:sldLayoutId id="2147483661" r:id="rId3"/>
    <p:sldLayoutId id="2147483658" r:id="rId4"/>
    <p:sldLayoutId id="2147483657" r:id="rId5"/>
    <p:sldLayoutId id="2147483656" r:id="rId6"/>
    <p:sldLayoutId id="2147483655" r:id="rId7"/>
    <p:sldLayoutId id="2147483654" r:id="rId8"/>
    <p:sldLayoutId id="2147483653" r:id="rId9"/>
    <p:sldLayoutId id="2147483652" r:id="rId10"/>
    <p:sldLayoutId id="2147483651" r:id="rId11"/>
    <p:sldLayoutId id="2147483662" r:id="rId12"/>
  </p:sldLayoutIdLst>
  <p:timing>
    <p:tnLst>
      <p:par>
        <p:cTn id="1" dur="indefinite" restart="never" nodeType="tmRoot"/>
      </p:par>
    </p:tnLst>
  </p:timing>
  <p:hf hdr="0" ftr="0" dt="0"/>
  <p:txStyles>
    <p:titleStyle>
      <a:lvl1pPr algn="l" rtl="0" eaLnBrk="0" fontAlgn="base" hangingPunct="0">
        <a:spcBef>
          <a:spcPct val="0"/>
        </a:spcBef>
        <a:spcAft>
          <a:spcPct val="0"/>
        </a:spcAft>
        <a:defRPr lang="zh-CN" altLang="en-US" sz="2400" b="1" kern="1200" dirty="0">
          <a:solidFill>
            <a:srgbClr val="193B30"/>
          </a:solidFill>
          <a:latin typeface="微软雅黑" pitchFamily="34" charset="-122"/>
          <a:ea typeface="微软雅黑" pitchFamily="34" charset="-122"/>
          <a:cs typeface="+mj-cs"/>
        </a:defRPr>
      </a:lvl1pPr>
      <a:lvl2pPr algn="l" rtl="0" eaLnBrk="0" fontAlgn="base" hangingPunct="0">
        <a:spcBef>
          <a:spcPct val="0"/>
        </a:spcBef>
        <a:spcAft>
          <a:spcPct val="0"/>
        </a:spcAft>
        <a:defRPr sz="2400" b="1">
          <a:solidFill>
            <a:srgbClr val="193B30"/>
          </a:solidFill>
          <a:latin typeface="微软雅黑" pitchFamily="34" charset="-122"/>
          <a:ea typeface="微软雅黑" pitchFamily="34" charset="-122"/>
        </a:defRPr>
      </a:lvl2pPr>
      <a:lvl3pPr algn="l" rtl="0" eaLnBrk="0" fontAlgn="base" hangingPunct="0">
        <a:spcBef>
          <a:spcPct val="0"/>
        </a:spcBef>
        <a:spcAft>
          <a:spcPct val="0"/>
        </a:spcAft>
        <a:defRPr sz="2400" b="1">
          <a:solidFill>
            <a:srgbClr val="193B30"/>
          </a:solidFill>
          <a:latin typeface="微软雅黑" pitchFamily="34" charset="-122"/>
          <a:ea typeface="微软雅黑" pitchFamily="34" charset="-122"/>
        </a:defRPr>
      </a:lvl3pPr>
      <a:lvl4pPr algn="l" rtl="0" eaLnBrk="0" fontAlgn="base" hangingPunct="0">
        <a:spcBef>
          <a:spcPct val="0"/>
        </a:spcBef>
        <a:spcAft>
          <a:spcPct val="0"/>
        </a:spcAft>
        <a:defRPr sz="2400" b="1">
          <a:solidFill>
            <a:srgbClr val="193B30"/>
          </a:solidFill>
          <a:latin typeface="微软雅黑" pitchFamily="34" charset="-122"/>
          <a:ea typeface="微软雅黑" pitchFamily="34" charset="-122"/>
        </a:defRPr>
      </a:lvl4pPr>
      <a:lvl5pPr algn="l" rtl="0" eaLnBrk="0" fontAlgn="base" hangingPunct="0">
        <a:spcBef>
          <a:spcPct val="0"/>
        </a:spcBef>
        <a:spcAft>
          <a:spcPct val="0"/>
        </a:spcAft>
        <a:defRPr sz="2400" b="1">
          <a:solidFill>
            <a:srgbClr val="193B30"/>
          </a:solidFill>
          <a:latin typeface="微软雅黑" pitchFamily="34" charset="-122"/>
          <a:ea typeface="微软雅黑" pitchFamily="34"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lnSpc>
          <a:spcPct val="150000"/>
        </a:lnSpc>
        <a:spcBef>
          <a:spcPct val="20000"/>
        </a:spcBef>
        <a:spcAft>
          <a:spcPct val="0"/>
        </a:spcAft>
        <a:buFont typeface="Arial" charset="0"/>
        <a:buChar char="•"/>
        <a:defRPr kern="1200">
          <a:solidFill>
            <a:srgbClr val="5C5C5C"/>
          </a:solidFill>
          <a:latin typeface="+mn-lt"/>
          <a:ea typeface="+mn-ea"/>
          <a:cs typeface="+mn-cs"/>
        </a:defRPr>
      </a:lvl1pPr>
      <a:lvl2pPr marL="742950" indent="-285750" algn="l" rtl="0" eaLnBrk="0" fontAlgn="base" hangingPunct="0">
        <a:lnSpc>
          <a:spcPct val="150000"/>
        </a:lnSpc>
        <a:spcBef>
          <a:spcPct val="20000"/>
        </a:spcBef>
        <a:spcAft>
          <a:spcPct val="0"/>
        </a:spcAft>
        <a:buFont typeface="Arial" charset="0"/>
        <a:buChar char="–"/>
        <a:defRPr sz="1600" kern="1200">
          <a:solidFill>
            <a:srgbClr val="5C5C5C"/>
          </a:solidFill>
          <a:latin typeface="+mn-lt"/>
          <a:ea typeface="+mn-ea"/>
          <a:cs typeface="+mn-cs"/>
        </a:defRPr>
      </a:lvl2pPr>
      <a:lvl3pPr marL="1143000" indent="-228600" algn="l" rtl="0" eaLnBrk="0" fontAlgn="base" hangingPunct="0">
        <a:lnSpc>
          <a:spcPct val="150000"/>
        </a:lnSpc>
        <a:spcBef>
          <a:spcPct val="20000"/>
        </a:spcBef>
        <a:spcAft>
          <a:spcPct val="0"/>
        </a:spcAft>
        <a:buFont typeface="Arial" charset="0"/>
        <a:buChar char="•"/>
        <a:defRPr sz="1400" kern="1200">
          <a:solidFill>
            <a:srgbClr val="5C5C5C"/>
          </a:solidFill>
          <a:latin typeface="+mn-lt"/>
          <a:ea typeface="+mn-ea"/>
          <a:cs typeface="+mn-cs"/>
        </a:defRPr>
      </a:lvl3pPr>
      <a:lvl4pPr marL="1600200" indent="-228600" algn="l" rtl="0" eaLnBrk="0" fontAlgn="base" hangingPunct="0">
        <a:lnSpc>
          <a:spcPct val="150000"/>
        </a:lnSpc>
        <a:spcBef>
          <a:spcPct val="20000"/>
        </a:spcBef>
        <a:spcAft>
          <a:spcPct val="0"/>
        </a:spcAft>
        <a:buFont typeface="Arial" charset="0"/>
        <a:buChar char="–"/>
        <a:defRPr sz="1200" kern="1200">
          <a:solidFill>
            <a:srgbClr val="5C5C5C"/>
          </a:solidFill>
          <a:latin typeface="+mn-lt"/>
          <a:ea typeface="+mn-ea"/>
          <a:cs typeface="+mn-cs"/>
        </a:defRPr>
      </a:lvl4pPr>
      <a:lvl5pPr marL="2057400" indent="-228600" algn="l" rtl="0" eaLnBrk="0" fontAlgn="base" hangingPunct="0">
        <a:lnSpc>
          <a:spcPct val="150000"/>
        </a:lnSpc>
        <a:spcBef>
          <a:spcPct val="20000"/>
        </a:spcBef>
        <a:spcAft>
          <a:spcPct val="0"/>
        </a:spcAft>
        <a:buFont typeface="Arial" charset="0"/>
        <a:buChar char="»"/>
        <a:defRPr sz="1200" kern="1200">
          <a:solidFill>
            <a:srgbClr val="5C5C5C"/>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5.png"/><Relationship Id="rId5" Type="http://schemas.openxmlformats.org/officeDocument/2006/relationships/oleObject" Target="../embeddings/oleObject14.bin"/><Relationship Id="rId4" Type="http://schemas.openxmlformats.org/officeDocument/2006/relationships/oleObject" Target="../embeddings/oleObject13.bin"/></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5.png"/><Relationship Id="rId5" Type="http://schemas.openxmlformats.org/officeDocument/2006/relationships/oleObject" Target="../embeddings/oleObject17.bin"/><Relationship Id="rId4" Type="http://schemas.openxmlformats.org/officeDocument/2006/relationships/oleObject" Target="../embeddings/oleObject16.bin"/></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8.vml"/><Relationship Id="rId5" Type="http://schemas.openxmlformats.org/officeDocument/2006/relationships/image" Target="../media/image5.png"/><Relationship Id="rId4" Type="http://schemas.openxmlformats.org/officeDocument/2006/relationships/oleObject" Target="../embeddings/oleObject19.bin"/></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5.png"/><Relationship Id="rId5" Type="http://schemas.openxmlformats.org/officeDocument/2006/relationships/oleObject" Target="../embeddings/oleObject23.bin"/><Relationship Id="rId4" Type="http://schemas.openxmlformats.org/officeDocument/2006/relationships/oleObject" Target="../embeddings/oleObject22.bin"/></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12.xml"/><Relationship Id="rId1" Type="http://schemas.openxmlformats.org/officeDocument/2006/relationships/vmlDrawing" Target="../drawings/vmlDrawing11.v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2.xml"/><Relationship Id="rId1" Type="http://schemas.openxmlformats.org/officeDocument/2006/relationships/vmlDrawing" Target="../drawings/vmlDrawing12.vml"/><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Layout" Target="../slideLayouts/slideLayout7.xml"/><Relationship Id="rId1" Type="http://schemas.openxmlformats.org/officeDocument/2006/relationships/vmlDrawing" Target="../drawings/vmlDrawing13.vml"/><Relationship Id="rId4" Type="http://schemas.openxmlformats.org/officeDocument/2006/relationships/oleObject" Target="../embeddings/oleObject27.bin"/></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2.xml"/><Relationship Id="rId1" Type="http://schemas.openxmlformats.org/officeDocument/2006/relationships/vmlDrawing" Target="../drawings/vmlDrawing14.vml"/><Relationship Id="rId5" Type="http://schemas.openxmlformats.org/officeDocument/2006/relationships/image" Target="../media/image5.png"/><Relationship Id="rId4" Type="http://schemas.openxmlformats.org/officeDocument/2006/relationships/oleObject" Target="../embeddings/oleObject29.bin"/></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Layout" Target="../slideLayouts/slideLayout2.xml"/><Relationship Id="rId1" Type="http://schemas.openxmlformats.org/officeDocument/2006/relationships/vmlDrawing" Target="../drawings/vmlDrawing15.vm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Layout" Target="../slideLayouts/slideLayout2.xml"/><Relationship Id="rId1" Type="http://schemas.openxmlformats.org/officeDocument/2006/relationships/vmlDrawing" Target="../drawings/vmlDrawing16.v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5.png"/><Relationship Id="rId4" Type="http://schemas.openxmlformats.org/officeDocument/2006/relationships/oleObject" Target="../embeddings/oleObject2.bin"/></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4.bin"/><Relationship Id="rId7"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7.bin"/><Relationship Id="rId5" Type="http://schemas.openxmlformats.org/officeDocument/2006/relationships/oleObject" Target="../embeddings/oleObject6.bin"/><Relationship Id="rId4" Type="http://schemas.openxmlformats.org/officeDocument/2006/relationships/oleObject" Target="../embeddings/oleObject5.bin"/></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5.png"/><Relationship Id="rId5" Type="http://schemas.openxmlformats.org/officeDocument/2006/relationships/oleObject" Target="../embeddings/oleObject10.bin"/><Relationship Id="rId4" Type="http://schemas.openxmlformats.org/officeDocument/2006/relationships/oleObject" Target="../embeddings/oleObject9.bin"/></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4"/>
          <p:cNvSpPr>
            <a:spLocks noGrp="1" noChangeArrowheads="1"/>
          </p:cNvSpPr>
          <p:nvPr>
            <p:ph type="ctrTitle"/>
          </p:nvPr>
        </p:nvSpPr>
        <p:spPr>
          <a:xfrm>
            <a:off x="785786" y="2786058"/>
            <a:ext cx="7772400" cy="2286016"/>
          </a:xfrm>
          <a:noFill/>
        </p:spPr>
        <p:txBody>
          <a:bodyPr/>
          <a:lstStyle/>
          <a:p>
            <a:pPr eaLnBrk="1" hangingPunct="1"/>
            <a:r>
              <a:rPr lang="en-US" altLang="zh-CN" b="1" smtClean="0"/>
              <a:t>    </a:t>
            </a:r>
            <a:r>
              <a:rPr lang="zh-CN" altLang="en-US" b="1" smtClean="0"/>
              <a:t>第</a:t>
            </a:r>
            <a:r>
              <a:rPr lang="en-US" altLang="zh-CN" b="1" smtClean="0"/>
              <a:t>4</a:t>
            </a:r>
            <a:r>
              <a:rPr lang="zh-CN" altLang="en-US" b="1" smtClean="0"/>
              <a:t>章</a:t>
            </a:r>
            <a:r>
              <a:rPr lang="en-US" altLang="zh-CN" dirty="0" smtClean="0"/>
              <a:t/>
            </a:r>
            <a:br>
              <a:rPr lang="en-US" altLang="zh-CN" dirty="0" smtClean="0"/>
            </a:br>
            <a:r>
              <a:rPr lang="en-US" altLang="zh-CN" dirty="0"/>
              <a:t/>
            </a:r>
            <a:br>
              <a:rPr lang="en-US" altLang="zh-CN" dirty="0"/>
            </a:br>
            <a:r>
              <a:rPr lang="zh-CN" altLang="en-US" b="1" smtClean="0"/>
              <a:t>    </a:t>
            </a:r>
            <a:r>
              <a:rPr altLang="en-US" sz="4800" b="1" smtClean="0"/>
              <a:t>平差模型与</a:t>
            </a:r>
            <a:r>
              <a:rPr lang="en-US" altLang="en-US" sz="4800" b="1" smtClean="0"/>
              <a:t/>
            </a:r>
            <a:br>
              <a:rPr lang="en-US" altLang="en-US" sz="4800" b="1" smtClean="0"/>
            </a:br>
            <a:r>
              <a:rPr altLang="en-US" sz="4800"/>
              <a:t> </a:t>
            </a:r>
            <a:r>
              <a:rPr altLang="en-US" sz="4800" smtClean="0"/>
              <a:t>   </a:t>
            </a:r>
            <a:r>
              <a:rPr lang="zh-CN" altLang="en-US" sz="4800" b="1" smtClean="0"/>
              <a:t>最小二乘准则</a:t>
            </a:r>
            <a:endParaRPr lang="zh-CN" altLang="en-US" sz="4800" b="1" dirty="0" smtClean="0"/>
          </a:p>
        </p:txBody>
      </p:sp>
      <p:pic>
        <p:nvPicPr>
          <p:cNvPr id="3" name="Picture 6"/>
          <p:cNvPicPr>
            <a:picLocks noChangeAspect="1" noChangeArrowheads="1"/>
          </p:cNvPicPr>
          <p:nvPr/>
        </p:nvPicPr>
        <p:blipFill>
          <a:blip r:embed="rId2" cstate="screen"/>
          <a:srcRect/>
          <a:stretch>
            <a:fillRect/>
          </a:stretch>
        </p:blipFill>
        <p:spPr bwMode="auto">
          <a:xfrm>
            <a:off x="142844" y="142852"/>
            <a:ext cx="642942" cy="789116"/>
          </a:xfrm>
          <a:prstGeom prst="rect">
            <a:avLst/>
          </a:prstGeom>
          <a:noFill/>
          <a:ln>
            <a:noFill/>
          </a:ln>
        </p:spPr>
      </p:pic>
      <p:pic>
        <p:nvPicPr>
          <p:cNvPr id="4"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857224" y="285728"/>
            <a:ext cx="446801" cy="42862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5" name="矩形 4"/>
          <p:cNvSpPr/>
          <p:nvPr/>
        </p:nvSpPr>
        <p:spPr>
          <a:xfrm>
            <a:off x="3000364" y="5572140"/>
            <a:ext cx="4254691" cy="461665"/>
          </a:xfrm>
          <a:prstGeom prst="rect">
            <a:avLst/>
          </a:prstGeom>
        </p:spPr>
        <p:txBody>
          <a:bodyPr wrap="none">
            <a:spAutoFit/>
          </a:bodyPr>
          <a:lstStyle/>
          <a:p>
            <a:r>
              <a:rPr lang="zh-CN" altLang="en-US" smtClean="0">
                <a:solidFill>
                  <a:schemeClr val="accent6">
                    <a:lumMod val="50000"/>
                  </a:schemeClr>
                </a:solidFill>
                <a:latin typeface="微软雅黑" pitchFamily="34" charset="-122"/>
                <a:ea typeface="微软雅黑" pitchFamily="34" charset="-122"/>
              </a:rPr>
              <a:t> </a:t>
            </a:r>
            <a:r>
              <a:rPr lang="zh-CN" altLang="en-US" sz="2400" smtClean="0">
                <a:solidFill>
                  <a:schemeClr val="accent6">
                    <a:lumMod val="50000"/>
                  </a:schemeClr>
                </a:solidFill>
                <a:latin typeface="微软雅黑" pitchFamily="34" charset="-122"/>
                <a:ea typeface="微软雅黑" pitchFamily="34" charset="-122"/>
              </a:rPr>
              <a:t>同济大学测绘与地理信息学院</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0" y="0"/>
            <a:ext cx="5143536" cy="654032"/>
          </a:xfrm>
        </p:spPr>
        <p:txBody>
          <a:bodyPr/>
          <a:lstStyle/>
          <a:p>
            <a:pPr eaLnBrk="1" hangingPunct="1">
              <a:spcBef>
                <a:spcPct val="50000"/>
              </a:spcBef>
            </a:pPr>
            <a:r>
              <a:rPr lang="en-US" altLang="zh-CN" sz="3200" smtClean="0"/>
              <a:t>4.3  </a:t>
            </a:r>
            <a:r>
              <a:rPr sz="3200" smtClean="0"/>
              <a:t>估计量的优良性质</a:t>
            </a:r>
            <a:endParaRPr sz="3200" dirty="0" smtClean="0"/>
          </a:p>
        </p:txBody>
      </p:sp>
      <p:sp>
        <p:nvSpPr>
          <p:cNvPr id="23555" name="Rectangle 3"/>
          <p:cNvSpPr>
            <a:spLocks noGrp="1" noChangeArrowheads="1"/>
          </p:cNvSpPr>
          <p:nvPr>
            <p:ph idx="1"/>
          </p:nvPr>
        </p:nvSpPr>
        <p:spPr>
          <a:xfrm>
            <a:off x="0" y="785794"/>
            <a:ext cx="9144000" cy="5029200"/>
          </a:xfrm>
        </p:spPr>
        <p:txBody>
          <a:bodyPr/>
          <a:lstStyle/>
          <a:p>
            <a:pPr eaLnBrk="1" hangingPunct="1">
              <a:buNone/>
            </a:pPr>
            <a:r>
              <a:rPr lang="zh-CN" altLang="en-US" sz="2400" b="1" dirty="0" smtClean="0">
                <a:solidFill>
                  <a:schemeClr val="tx1">
                    <a:lumMod val="90000"/>
                    <a:lumOff val="10000"/>
                  </a:schemeClr>
                </a:solidFill>
              </a:rPr>
              <a:t>点估计的几种方法：</a:t>
            </a:r>
          </a:p>
          <a:p>
            <a:pPr eaLnBrk="1" hangingPunct="1">
              <a:buNone/>
            </a:pPr>
            <a:r>
              <a:rPr lang="zh-CN" altLang="en-US" sz="2400" dirty="0" smtClean="0">
                <a:solidFill>
                  <a:schemeClr val="tx1">
                    <a:lumMod val="90000"/>
                    <a:lumOff val="10000"/>
                  </a:schemeClr>
                </a:solidFill>
              </a:rPr>
              <a:t>矩法、极大似然法、最小二乘法、中位数法、截</a:t>
            </a:r>
            <a:r>
              <a:rPr lang="zh-CN" altLang="en-US" sz="2400" smtClean="0">
                <a:solidFill>
                  <a:schemeClr val="tx1">
                    <a:lumMod val="90000"/>
                    <a:lumOff val="10000"/>
                  </a:schemeClr>
                </a:solidFill>
              </a:rPr>
              <a:t>尾法等</a:t>
            </a:r>
            <a:endParaRPr lang="zh-CN" altLang="en-US" sz="2400" dirty="0" smtClean="0">
              <a:solidFill>
                <a:schemeClr val="tx1">
                  <a:lumMod val="90000"/>
                  <a:lumOff val="10000"/>
                </a:schemeClr>
              </a:solidFill>
            </a:endParaRPr>
          </a:p>
          <a:p>
            <a:pPr eaLnBrk="1" hangingPunct="1">
              <a:buNone/>
            </a:pPr>
            <a:endParaRPr lang="zh-CN" altLang="en-US" sz="2400" dirty="0" smtClean="0"/>
          </a:p>
          <a:p>
            <a:pPr marL="0" indent="0" eaLnBrk="1" hangingPunct="1">
              <a:lnSpc>
                <a:spcPct val="100000"/>
              </a:lnSpc>
              <a:buNone/>
            </a:pPr>
            <a:r>
              <a:rPr lang="zh-CN" altLang="en-US" sz="2800" smtClean="0">
                <a:solidFill>
                  <a:srgbClr val="FF0000"/>
                </a:solidFill>
                <a:latin typeface="+mn-ea"/>
              </a:rPr>
              <a:t>    </a:t>
            </a:r>
            <a:r>
              <a:rPr lang="zh-CN" altLang="en-US" sz="2800" smtClean="0">
                <a:solidFill>
                  <a:schemeClr val="tx1"/>
                </a:solidFill>
                <a:latin typeface="+mn-ea"/>
              </a:rPr>
              <a:t>用有限的抽样值（观测值），用不同</a:t>
            </a:r>
            <a:r>
              <a:rPr lang="zh-CN" altLang="en-US" sz="2800" dirty="0" smtClean="0">
                <a:solidFill>
                  <a:schemeClr val="tx1"/>
                </a:solidFill>
                <a:latin typeface="+mn-ea"/>
              </a:rPr>
              <a:t>的</a:t>
            </a:r>
            <a:r>
              <a:rPr lang="zh-CN" altLang="en-US" sz="2800" smtClean="0">
                <a:solidFill>
                  <a:schemeClr val="tx1"/>
                </a:solidFill>
                <a:latin typeface="+mn-ea"/>
              </a:rPr>
              <a:t>点估计方法，对</a:t>
            </a:r>
            <a:r>
              <a:rPr lang="zh-CN" altLang="en-US" sz="2800" dirty="0" smtClean="0">
                <a:solidFill>
                  <a:schemeClr val="tx1"/>
                </a:solidFill>
                <a:latin typeface="+mn-ea"/>
              </a:rPr>
              <a:t>同样</a:t>
            </a:r>
            <a:r>
              <a:rPr lang="zh-CN" altLang="en-US" sz="2800" smtClean="0">
                <a:solidFill>
                  <a:schemeClr val="tx1"/>
                </a:solidFill>
                <a:latin typeface="+mn-ea"/>
              </a:rPr>
              <a:t>的母体进行参数估计</a:t>
            </a:r>
            <a:r>
              <a:rPr lang="zh-CN" altLang="en-US" sz="2800" dirty="0" smtClean="0">
                <a:solidFill>
                  <a:schemeClr val="tx1"/>
                </a:solidFill>
                <a:latin typeface="+mn-ea"/>
              </a:rPr>
              <a:t>，会产生不同的估值。</a:t>
            </a:r>
          </a:p>
          <a:p>
            <a:pPr eaLnBrk="1" hangingPunct="1">
              <a:buNone/>
            </a:pPr>
            <a:endParaRPr lang="en-US" altLang="zh-CN" sz="2400" b="1" smtClean="0">
              <a:solidFill>
                <a:schemeClr val="tx1">
                  <a:lumMod val="90000"/>
                  <a:lumOff val="10000"/>
                </a:schemeClr>
              </a:solidFill>
            </a:endParaRPr>
          </a:p>
          <a:p>
            <a:pPr eaLnBrk="1" hangingPunct="1">
              <a:buNone/>
            </a:pPr>
            <a:r>
              <a:rPr lang="zh-CN" altLang="en-US" sz="2400" b="1" smtClean="0">
                <a:solidFill>
                  <a:schemeClr val="tx1">
                    <a:lumMod val="90000"/>
                    <a:lumOff val="10000"/>
                  </a:schemeClr>
                </a:solidFill>
              </a:rPr>
              <a:t>最优估计量标准</a:t>
            </a:r>
            <a:r>
              <a:rPr lang="zh-CN" altLang="en-US" sz="2400" b="1" dirty="0" smtClean="0">
                <a:solidFill>
                  <a:schemeClr val="tx1">
                    <a:lumMod val="90000"/>
                    <a:lumOff val="10000"/>
                  </a:schemeClr>
                </a:solidFill>
              </a:rPr>
              <a:t>：</a:t>
            </a:r>
          </a:p>
          <a:p>
            <a:pPr eaLnBrk="1" hangingPunct="1">
              <a:buNone/>
            </a:pPr>
            <a:r>
              <a:rPr lang="zh-CN" altLang="en-US" sz="2400" b="1" dirty="0" smtClean="0">
                <a:solidFill>
                  <a:schemeClr val="tx1">
                    <a:lumMod val="90000"/>
                    <a:lumOff val="10000"/>
                  </a:schemeClr>
                </a:solidFill>
              </a:rPr>
              <a:t>（</a:t>
            </a:r>
            <a:r>
              <a:rPr lang="en-US" altLang="zh-CN" sz="2400" b="1" dirty="0" smtClean="0">
                <a:solidFill>
                  <a:schemeClr val="tx1">
                    <a:lumMod val="90000"/>
                    <a:lumOff val="10000"/>
                  </a:schemeClr>
                </a:solidFill>
              </a:rPr>
              <a:t>1</a:t>
            </a:r>
            <a:r>
              <a:rPr lang="zh-CN" altLang="en-US" sz="2400" b="1" dirty="0" smtClean="0">
                <a:solidFill>
                  <a:schemeClr val="tx1">
                    <a:lumMod val="90000"/>
                    <a:lumOff val="10000"/>
                  </a:schemeClr>
                </a:solidFill>
              </a:rPr>
              <a:t>）</a:t>
            </a:r>
            <a:r>
              <a:rPr lang="zh-CN" altLang="en-US" sz="2400" b="1" dirty="0" smtClean="0">
                <a:solidFill>
                  <a:srgbClr val="FF0000"/>
                </a:solidFill>
                <a:ea typeface="华文新魏" pitchFamily="2" charset="-122"/>
              </a:rPr>
              <a:t>无偏 性</a:t>
            </a:r>
            <a:r>
              <a:rPr lang="zh-CN" altLang="en-US" sz="2400" dirty="0" smtClean="0">
                <a:solidFill>
                  <a:srgbClr val="FF0000"/>
                </a:solidFill>
              </a:rPr>
              <a:t> </a:t>
            </a:r>
            <a:r>
              <a:rPr lang="zh-CN" altLang="en-US" sz="2400" b="1" dirty="0" smtClean="0">
                <a:solidFill>
                  <a:schemeClr val="tx1">
                    <a:lumMod val="90000"/>
                    <a:lumOff val="10000"/>
                  </a:schemeClr>
                </a:solidFill>
              </a:rPr>
              <a:t>； （</a:t>
            </a:r>
            <a:r>
              <a:rPr lang="en-US" altLang="zh-CN" sz="2400" b="1" dirty="0" smtClean="0">
                <a:solidFill>
                  <a:schemeClr val="tx1">
                    <a:lumMod val="90000"/>
                    <a:lumOff val="10000"/>
                  </a:schemeClr>
                </a:solidFill>
              </a:rPr>
              <a:t>2</a:t>
            </a:r>
            <a:r>
              <a:rPr lang="zh-CN" altLang="en-US" sz="2400" b="1" dirty="0" smtClean="0">
                <a:solidFill>
                  <a:schemeClr val="tx1">
                    <a:lumMod val="90000"/>
                    <a:lumOff val="10000"/>
                  </a:schemeClr>
                </a:solidFill>
              </a:rPr>
              <a:t>）</a:t>
            </a:r>
            <a:r>
              <a:rPr lang="zh-CN" altLang="en-US" sz="2400" b="1" dirty="0" smtClean="0">
                <a:solidFill>
                  <a:srgbClr val="FF0000"/>
                </a:solidFill>
                <a:ea typeface="华文新魏" pitchFamily="2" charset="-122"/>
              </a:rPr>
              <a:t>一致性 </a:t>
            </a:r>
            <a:r>
              <a:rPr lang="zh-CN" altLang="en-US" sz="2400" dirty="0" smtClean="0"/>
              <a:t> </a:t>
            </a:r>
            <a:r>
              <a:rPr lang="zh-CN" altLang="en-US" sz="2400" b="1" dirty="0" smtClean="0">
                <a:solidFill>
                  <a:schemeClr val="tx1">
                    <a:lumMod val="90000"/>
                    <a:lumOff val="10000"/>
                  </a:schemeClr>
                </a:solidFill>
              </a:rPr>
              <a:t>；（</a:t>
            </a:r>
            <a:r>
              <a:rPr lang="en-US" altLang="zh-CN" sz="2400" b="1" dirty="0" smtClean="0">
                <a:solidFill>
                  <a:schemeClr val="tx1">
                    <a:lumMod val="90000"/>
                    <a:lumOff val="10000"/>
                  </a:schemeClr>
                </a:solidFill>
              </a:rPr>
              <a:t>3</a:t>
            </a:r>
            <a:r>
              <a:rPr lang="zh-CN" altLang="en-US" sz="2400" b="1" dirty="0" smtClean="0">
                <a:solidFill>
                  <a:schemeClr val="tx1">
                    <a:lumMod val="90000"/>
                    <a:lumOff val="10000"/>
                  </a:schemeClr>
                </a:solidFill>
              </a:rPr>
              <a:t>）</a:t>
            </a:r>
            <a:r>
              <a:rPr lang="zh-CN" altLang="en-US" sz="2400" b="1" dirty="0" smtClean="0">
                <a:solidFill>
                  <a:srgbClr val="FF0000"/>
                </a:solidFill>
                <a:ea typeface="华文新魏" pitchFamily="2" charset="-122"/>
              </a:rPr>
              <a:t>有效性</a:t>
            </a:r>
            <a:r>
              <a:rPr lang="zh-CN" altLang="en-US" sz="2400" b="1" dirty="0" smtClean="0">
                <a:solidFill>
                  <a:schemeClr val="tx1">
                    <a:lumMod val="90000"/>
                    <a:lumOff val="10000"/>
                  </a:schemeClr>
                </a:solidFill>
              </a:rPr>
              <a:t>。</a:t>
            </a:r>
          </a:p>
        </p:txBody>
      </p:sp>
      <p:sp>
        <p:nvSpPr>
          <p:cNvPr id="5" name="灯片编号占位符 4"/>
          <p:cNvSpPr>
            <a:spLocks noGrp="1"/>
          </p:cNvSpPr>
          <p:nvPr>
            <p:ph type="sldNum" sz="quarter" idx="12"/>
          </p:nvPr>
        </p:nvSpPr>
        <p:spPr/>
        <p:txBody>
          <a:bodyPr/>
          <a:lstStyle/>
          <a:p>
            <a:pPr>
              <a:defRPr/>
            </a:pPr>
            <a:fld id="{7E4690C5-E9ED-4F00-BB42-B2796919A211}" type="slidenum">
              <a:rPr lang="zh-CN" altLang="en-US" smtClean="0"/>
              <a:pPr>
                <a:defRPr/>
              </a:pPr>
              <a:t>10</a:t>
            </a:fld>
            <a:endParaRPr lang="zh-CN" altLang="en-US"/>
          </a:p>
        </p:txBody>
      </p:sp>
      <p:pic>
        <p:nvPicPr>
          <p:cNvPr id="6"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3" name="Rectangle 3"/>
          <p:cNvSpPr>
            <a:spLocks noGrp="1" noChangeArrowheads="1"/>
          </p:cNvSpPr>
          <p:nvPr>
            <p:ph idx="1"/>
          </p:nvPr>
        </p:nvSpPr>
        <p:spPr>
          <a:xfrm>
            <a:off x="0" y="0"/>
            <a:ext cx="9144000" cy="6858000"/>
          </a:xfrm>
        </p:spPr>
        <p:txBody>
          <a:bodyPr/>
          <a:lstStyle/>
          <a:p>
            <a:pPr eaLnBrk="1" hangingPunct="1">
              <a:buNone/>
            </a:pPr>
            <a:r>
              <a:rPr lang="zh-CN" altLang="en-US" sz="2400" b="1" dirty="0" smtClean="0">
                <a:solidFill>
                  <a:srgbClr val="C00000"/>
                </a:solidFill>
              </a:rPr>
              <a:t>最优估计应具有性质： </a:t>
            </a:r>
          </a:p>
          <a:p>
            <a:pPr eaLnBrk="1" hangingPunct="1">
              <a:buNone/>
            </a:pPr>
            <a:endParaRPr lang="en-US" altLang="zh-CN" sz="2800" b="1" dirty="0" smtClean="0">
              <a:solidFill>
                <a:srgbClr val="00B050"/>
              </a:solidFill>
            </a:endParaRPr>
          </a:p>
          <a:p>
            <a:pPr eaLnBrk="1" hangingPunct="1">
              <a:buNone/>
            </a:pPr>
            <a:endParaRPr lang="en-US" altLang="zh-CN" sz="2800" b="1" dirty="0" smtClean="0">
              <a:solidFill>
                <a:srgbClr val="00B050"/>
              </a:solidFill>
            </a:endParaRPr>
          </a:p>
          <a:p>
            <a:pPr eaLnBrk="1" hangingPunct="1">
              <a:buNone/>
            </a:pPr>
            <a:r>
              <a:rPr lang="zh-CN" altLang="en-US" sz="3200" b="1" dirty="0" smtClean="0">
                <a:solidFill>
                  <a:schemeClr val="accent4">
                    <a:lumMod val="75000"/>
                  </a:schemeClr>
                </a:solidFill>
                <a:latin typeface="华文新魏" pitchFamily="2" charset="-122"/>
                <a:ea typeface="华文新魏" pitchFamily="2" charset="-122"/>
              </a:rPr>
              <a:t>一、无偏性</a:t>
            </a:r>
          </a:p>
          <a:p>
            <a:pPr eaLnBrk="1" hangingPunct="1"/>
            <a:endParaRPr lang="zh-CN" altLang="en-US" dirty="0" smtClean="0"/>
          </a:p>
          <a:p>
            <a:pPr eaLnBrk="1" hangingPunct="1"/>
            <a:endParaRPr lang="zh-CN" altLang="en-US" dirty="0" smtClean="0"/>
          </a:p>
          <a:p>
            <a:pPr eaLnBrk="1" hangingPunct="1"/>
            <a:endParaRPr lang="zh-CN" altLang="en-US" dirty="0" smtClean="0"/>
          </a:p>
          <a:p>
            <a:pPr eaLnBrk="1" hangingPunct="1"/>
            <a:endParaRPr lang="zh-CN" altLang="en-US" dirty="0" smtClean="0"/>
          </a:p>
          <a:p>
            <a:pPr eaLnBrk="1" hangingPunct="1"/>
            <a:endParaRPr lang="en-US" altLang="zh-CN" dirty="0" smtClean="0"/>
          </a:p>
        </p:txBody>
      </p:sp>
      <p:graphicFrame>
        <p:nvGraphicFramePr>
          <p:cNvPr id="6146" name="Object 4"/>
          <p:cNvGraphicFramePr>
            <a:graphicFrameLocks noChangeAspect="1"/>
          </p:cNvGraphicFramePr>
          <p:nvPr/>
        </p:nvGraphicFramePr>
        <p:xfrm>
          <a:off x="307975" y="2857500"/>
          <a:ext cx="7885113" cy="1316038"/>
        </p:xfrm>
        <a:graphic>
          <a:graphicData uri="http://schemas.openxmlformats.org/presentationml/2006/ole">
            <p:oleObj spid="_x0000_s27650" name="公式" r:id="rId3" imgW="3035160" imgH="507960" progId="Equation.3">
              <p:embed/>
            </p:oleObj>
          </a:graphicData>
        </a:graphic>
      </p:graphicFrame>
      <p:graphicFrame>
        <p:nvGraphicFramePr>
          <p:cNvPr id="6147" name="Object 5"/>
          <p:cNvGraphicFramePr>
            <a:graphicFrameLocks noChangeAspect="1"/>
          </p:cNvGraphicFramePr>
          <p:nvPr/>
        </p:nvGraphicFramePr>
        <p:xfrm>
          <a:off x="203200" y="4214818"/>
          <a:ext cx="8733403" cy="2071702"/>
        </p:xfrm>
        <a:graphic>
          <a:graphicData uri="http://schemas.openxmlformats.org/presentationml/2006/ole">
            <p:oleObj spid="_x0000_s27651" name="公式" r:id="rId4" imgW="4038480" imgH="965160" progId="Equation.3">
              <p:embed/>
            </p:oleObj>
          </a:graphicData>
        </a:graphic>
      </p:graphicFrame>
      <p:graphicFrame>
        <p:nvGraphicFramePr>
          <p:cNvPr id="10" name="对象 9"/>
          <p:cNvGraphicFramePr>
            <a:graphicFrameLocks noChangeAspect="1"/>
          </p:cNvGraphicFramePr>
          <p:nvPr/>
        </p:nvGraphicFramePr>
        <p:xfrm>
          <a:off x="90487" y="785794"/>
          <a:ext cx="8839231" cy="1185693"/>
        </p:xfrm>
        <a:graphic>
          <a:graphicData uri="http://schemas.openxmlformats.org/presentationml/2006/ole">
            <p:oleObj spid="_x0000_s27657" name="公式" r:id="rId5" imgW="3784320" imgH="507960" progId="Equation.3">
              <p:embed/>
            </p:oleObj>
          </a:graphicData>
        </a:graphic>
      </p:graphicFrame>
      <p:sp>
        <p:nvSpPr>
          <p:cNvPr id="7" name="灯片编号占位符 6"/>
          <p:cNvSpPr>
            <a:spLocks noGrp="1"/>
          </p:cNvSpPr>
          <p:nvPr>
            <p:ph type="sldNum" sz="quarter" idx="12"/>
          </p:nvPr>
        </p:nvSpPr>
        <p:spPr/>
        <p:txBody>
          <a:bodyPr/>
          <a:lstStyle/>
          <a:p>
            <a:pPr>
              <a:defRPr/>
            </a:pPr>
            <a:fld id="{7E4690C5-E9ED-4F00-BB42-B2796919A211}" type="slidenum">
              <a:rPr lang="zh-CN" altLang="en-US" smtClean="0"/>
              <a:pPr>
                <a:defRPr/>
              </a:pPr>
              <a:t>11</a:t>
            </a:fld>
            <a:endParaRPr lang="zh-CN" altLang="en-US"/>
          </a:p>
        </p:txBody>
      </p:sp>
      <p:pic>
        <p:nvPicPr>
          <p:cNvPr id="8"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Rectangle 3"/>
          <p:cNvSpPr>
            <a:spLocks noGrp="1" noChangeArrowheads="1"/>
          </p:cNvSpPr>
          <p:nvPr>
            <p:ph idx="1"/>
          </p:nvPr>
        </p:nvSpPr>
        <p:spPr>
          <a:xfrm>
            <a:off x="0" y="0"/>
            <a:ext cx="9144000" cy="6643710"/>
          </a:xfrm>
        </p:spPr>
        <p:txBody>
          <a:bodyPr/>
          <a:lstStyle/>
          <a:p>
            <a:pPr eaLnBrk="1" hangingPunct="1">
              <a:lnSpc>
                <a:spcPct val="100000"/>
              </a:lnSpc>
              <a:buNone/>
            </a:pPr>
            <a:r>
              <a:rPr lang="zh-CN" altLang="en-US" sz="3200" b="1" dirty="0" smtClean="0">
                <a:solidFill>
                  <a:srgbClr val="FF0000"/>
                </a:solidFill>
              </a:rPr>
              <a:t> </a:t>
            </a:r>
            <a:r>
              <a:rPr lang="zh-CN" altLang="en-US" sz="3200" b="1" dirty="0" smtClean="0">
                <a:solidFill>
                  <a:srgbClr val="FF0000"/>
                </a:solidFill>
                <a:latin typeface="华文新魏" pitchFamily="2" charset="-122"/>
                <a:ea typeface="华文新魏" pitchFamily="2" charset="-122"/>
              </a:rPr>
              <a:t>结论</a:t>
            </a:r>
            <a:endParaRPr lang="en-US" altLang="zh-CN" sz="3200" b="1" dirty="0" smtClean="0">
              <a:solidFill>
                <a:srgbClr val="FF0000"/>
              </a:solidFill>
              <a:latin typeface="华文新魏" pitchFamily="2" charset="-122"/>
              <a:ea typeface="华文新魏" pitchFamily="2" charset="-122"/>
            </a:endParaRPr>
          </a:p>
          <a:p>
            <a:pPr eaLnBrk="1" hangingPunct="1">
              <a:lnSpc>
                <a:spcPct val="100000"/>
              </a:lnSpc>
              <a:buNone/>
            </a:pPr>
            <a:endParaRPr lang="zh-CN" altLang="en-US" sz="3200" b="1" dirty="0" smtClean="0">
              <a:solidFill>
                <a:srgbClr val="FF0000"/>
              </a:solidFill>
            </a:endParaRPr>
          </a:p>
          <a:p>
            <a:pPr eaLnBrk="1" hangingPunct="1">
              <a:lnSpc>
                <a:spcPct val="100000"/>
              </a:lnSpc>
              <a:buNone/>
            </a:pPr>
            <a:r>
              <a:rPr lang="zh-CN" altLang="en-US" sz="3200" b="1" dirty="0" smtClean="0">
                <a:solidFill>
                  <a:srgbClr val="199EE1"/>
                </a:solidFill>
              </a:rPr>
              <a:t>    </a:t>
            </a:r>
            <a:r>
              <a:rPr lang="zh-CN" altLang="en-US" sz="2800" b="1" dirty="0" smtClean="0">
                <a:solidFill>
                  <a:schemeClr val="tx1"/>
                </a:solidFill>
              </a:rPr>
              <a:t>数理统计</a:t>
            </a:r>
            <a:r>
              <a:rPr lang="zh-CN" altLang="en-US" sz="2800" b="1" smtClean="0">
                <a:solidFill>
                  <a:schemeClr val="tx1"/>
                </a:solidFill>
              </a:rPr>
              <a:t>中            </a:t>
            </a:r>
            <a:r>
              <a:rPr lang="zh-CN" altLang="en-US" sz="2800" b="1" dirty="0" smtClean="0">
                <a:solidFill>
                  <a:schemeClr val="tx1"/>
                </a:solidFill>
              </a:rPr>
              <a:t>平差</a:t>
            </a:r>
            <a:r>
              <a:rPr lang="zh-CN" altLang="en-US" sz="2800" b="1" smtClean="0">
                <a:solidFill>
                  <a:schemeClr val="tx1"/>
                </a:solidFill>
              </a:rPr>
              <a:t>中                </a:t>
            </a:r>
            <a:r>
              <a:rPr lang="zh-CN" altLang="en-US" sz="2800" b="1" dirty="0" smtClean="0">
                <a:solidFill>
                  <a:schemeClr val="tx1"/>
                </a:solidFill>
              </a:rPr>
              <a:t>性质</a:t>
            </a:r>
          </a:p>
        </p:txBody>
      </p:sp>
      <p:graphicFrame>
        <p:nvGraphicFramePr>
          <p:cNvPr id="7170" name="Object 4"/>
          <p:cNvGraphicFramePr>
            <a:graphicFrameLocks noChangeAspect="1"/>
          </p:cNvGraphicFramePr>
          <p:nvPr/>
        </p:nvGraphicFramePr>
        <p:xfrm>
          <a:off x="15875" y="1784350"/>
          <a:ext cx="3246438" cy="3702050"/>
        </p:xfrm>
        <a:graphic>
          <a:graphicData uri="http://schemas.openxmlformats.org/presentationml/2006/ole">
            <p:oleObj spid="_x0000_s28674" name="公式" r:id="rId3" imgW="1358640" imgH="1549080" progId="Equation.3">
              <p:embed/>
            </p:oleObj>
          </a:graphicData>
        </a:graphic>
      </p:graphicFrame>
      <p:graphicFrame>
        <p:nvGraphicFramePr>
          <p:cNvPr id="7171" name="Object 5"/>
          <p:cNvGraphicFramePr>
            <a:graphicFrameLocks noChangeAspect="1"/>
          </p:cNvGraphicFramePr>
          <p:nvPr/>
        </p:nvGraphicFramePr>
        <p:xfrm>
          <a:off x="3265488" y="1833563"/>
          <a:ext cx="1692275" cy="3709987"/>
        </p:xfrm>
        <a:graphic>
          <a:graphicData uri="http://schemas.openxmlformats.org/presentationml/2006/ole">
            <p:oleObj spid="_x0000_s28675" name="公式" r:id="rId4" imgW="660240" imgH="1447560" progId="Equation.3">
              <p:embed/>
            </p:oleObj>
          </a:graphicData>
        </a:graphic>
      </p:graphicFrame>
      <p:graphicFrame>
        <p:nvGraphicFramePr>
          <p:cNvPr id="7172" name="Object 6"/>
          <p:cNvGraphicFramePr>
            <a:graphicFrameLocks noChangeAspect="1"/>
          </p:cNvGraphicFramePr>
          <p:nvPr/>
        </p:nvGraphicFramePr>
        <p:xfrm>
          <a:off x="5286380" y="2071678"/>
          <a:ext cx="3636992" cy="4019833"/>
        </p:xfrm>
        <a:graphic>
          <a:graphicData uri="http://schemas.openxmlformats.org/presentationml/2006/ole">
            <p:oleObj spid="_x0000_s28676" name="公式" r:id="rId5" imgW="1066680" imgH="1180800" progId="Equation.3">
              <p:embed/>
            </p:oleObj>
          </a:graphicData>
        </a:graphic>
      </p:graphicFrame>
      <p:sp>
        <p:nvSpPr>
          <p:cNvPr id="7174" name="Line 7"/>
          <p:cNvSpPr>
            <a:spLocks noChangeShapeType="1"/>
          </p:cNvSpPr>
          <p:nvPr/>
        </p:nvSpPr>
        <p:spPr bwMode="auto">
          <a:xfrm>
            <a:off x="0" y="1828800"/>
            <a:ext cx="9144000" cy="0"/>
          </a:xfrm>
          <a:prstGeom prst="line">
            <a:avLst/>
          </a:prstGeom>
          <a:noFill/>
          <a:ln w="9525">
            <a:solidFill>
              <a:schemeClr val="tx1"/>
            </a:solidFill>
            <a:round/>
            <a:headEnd/>
            <a:tailEnd/>
          </a:ln>
        </p:spPr>
        <p:txBody>
          <a:bodyPr wrap="none" anchor="ctr"/>
          <a:lstStyle/>
          <a:p>
            <a:endParaRPr lang="zh-CN" altLang="en-US"/>
          </a:p>
        </p:txBody>
      </p:sp>
      <p:sp>
        <p:nvSpPr>
          <p:cNvPr id="7175" name="Line 13"/>
          <p:cNvSpPr>
            <a:spLocks noChangeShapeType="1"/>
          </p:cNvSpPr>
          <p:nvPr/>
        </p:nvSpPr>
        <p:spPr bwMode="auto">
          <a:xfrm>
            <a:off x="3194050" y="1219200"/>
            <a:ext cx="0" cy="5167313"/>
          </a:xfrm>
          <a:prstGeom prst="line">
            <a:avLst/>
          </a:prstGeom>
          <a:noFill/>
          <a:ln w="9525">
            <a:solidFill>
              <a:schemeClr val="tx1"/>
            </a:solidFill>
            <a:round/>
            <a:headEnd/>
            <a:tailEnd/>
          </a:ln>
        </p:spPr>
        <p:txBody>
          <a:bodyPr/>
          <a:lstStyle/>
          <a:p>
            <a:endParaRPr lang="zh-CN" altLang="en-US"/>
          </a:p>
        </p:txBody>
      </p:sp>
      <p:sp>
        <p:nvSpPr>
          <p:cNvPr id="7176" name="Line 14"/>
          <p:cNvSpPr>
            <a:spLocks noChangeShapeType="1"/>
          </p:cNvSpPr>
          <p:nvPr/>
        </p:nvSpPr>
        <p:spPr bwMode="auto">
          <a:xfrm>
            <a:off x="5137150" y="1231900"/>
            <a:ext cx="0" cy="5167313"/>
          </a:xfrm>
          <a:prstGeom prst="line">
            <a:avLst/>
          </a:prstGeom>
          <a:noFill/>
          <a:ln w="9525">
            <a:solidFill>
              <a:schemeClr val="tx1"/>
            </a:solidFill>
            <a:round/>
            <a:headEnd/>
            <a:tailEnd/>
          </a:ln>
        </p:spPr>
        <p:txBody>
          <a:bodyPr/>
          <a:lstStyle/>
          <a:p>
            <a:endParaRPr lang="zh-CN" altLang="en-US"/>
          </a:p>
        </p:txBody>
      </p:sp>
      <p:sp>
        <p:nvSpPr>
          <p:cNvPr id="10" name="灯片编号占位符 9"/>
          <p:cNvSpPr>
            <a:spLocks noGrp="1"/>
          </p:cNvSpPr>
          <p:nvPr>
            <p:ph type="sldNum" sz="quarter" idx="12"/>
          </p:nvPr>
        </p:nvSpPr>
        <p:spPr/>
        <p:txBody>
          <a:bodyPr/>
          <a:lstStyle/>
          <a:p>
            <a:pPr>
              <a:defRPr/>
            </a:pPr>
            <a:fld id="{7E4690C5-E9ED-4F00-BB42-B2796919A211}" type="slidenum">
              <a:rPr lang="zh-CN" altLang="en-US" smtClean="0"/>
              <a:pPr>
                <a:defRPr/>
              </a:pPr>
              <a:t>12</a:t>
            </a:fld>
            <a:endParaRPr lang="zh-CN" altLang="en-US"/>
          </a:p>
        </p:txBody>
      </p:sp>
      <p:pic>
        <p:nvPicPr>
          <p:cNvPr id="11"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2"/>
          <p:cNvSpPr>
            <a:spLocks noGrp="1" noChangeArrowheads="1"/>
          </p:cNvSpPr>
          <p:nvPr>
            <p:ph type="title"/>
          </p:nvPr>
        </p:nvSpPr>
        <p:spPr>
          <a:xfrm>
            <a:off x="0" y="0"/>
            <a:ext cx="2386002" cy="571480"/>
          </a:xfrm>
        </p:spPr>
        <p:txBody>
          <a:bodyPr/>
          <a:lstStyle/>
          <a:p>
            <a:pPr marL="342900" indent="-342900" eaLnBrk="1" hangingPunct="1">
              <a:lnSpc>
                <a:spcPct val="150000"/>
              </a:lnSpc>
              <a:spcBef>
                <a:spcPct val="20000"/>
              </a:spcBef>
            </a:pPr>
            <a:r>
              <a:rPr sz="3200" dirty="0" smtClean="0">
                <a:solidFill>
                  <a:schemeClr val="accent4">
                    <a:lumMod val="75000"/>
                  </a:schemeClr>
                </a:solidFill>
                <a:latin typeface="华文新魏" pitchFamily="2" charset="-122"/>
                <a:ea typeface="华文新魏" pitchFamily="2" charset="-122"/>
                <a:cs typeface="+mn-cs"/>
              </a:rPr>
              <a:t>二、一致性</a:t>
            </a:r>
          </a:p>
        </p:txBody>
      </p:sp>
      <p:sp>
        <p:nvSpPr>
          <p:cNvPr id="8198" name="Rectangle 3"/>
          <p:cNvSpPr>
            <a:spLocks noGrp="1" noChangeArrowheads="1"/>
          </p:cNvSpPr>
          <p:nvPr>
            <p:ph idx="1"/>
          </p:nvPr>
        </p:nvSpPr>
        <p:spPr>
          <a:xfrm>
            <a:off x="0" y="714356"/>
            <a:ext cx="9144000" cy="5791200"/>
          </a:xfrm>
        </p:spPr>
        <p:txBody>
          <a:bodyPr/>
          <a:lstStyle/>
          <a:p>
            <a:pPr eaLnBrk="1" hangingPunct="1">
              <a:buNone/>
            </a:pPr>
            <a:r>
              <a:rPr lang="en-US" altLang="zh-CN" sz="2800" dirty="0" smtClean="0">
                <a:solidFill>
                  <a:srgbClr val="A66402"/>
                </a:solidFill>
              </a:rPr>
              <a:t>   </a:t>
            </a:r>
            <a:endParaRPr lang="en-US" altLang="zh-CN" dirty="0" smtClean="0"/>
          </a:p>
        </p:txBody>
      </p:sp>
      <p:graphicFrame>
        <p:nvGraphicFramePr>
          <p:cNvPr id="8196" name="Object 6"/>
          <p:cNvGraphicFramePr>
            <a:graphicFrameLocks noChangeAspect="1"/>
          </p:cNvGraphicFramePr>
          <p:nvPr/>
        </p:nvGraphicFramePr>
        <p:xfrm>
          <a:off x="733425" y="1571625"/>
          <a:ext cx="5462588" cy="4222750"/>
        </p:xfrm>
        <a:graphic>
          <a:graphicData uri="http://schemas.openxmlformats.org/presentationml/2006/ole">
            <p:oleObj spid="_x0000_s29700" name="公式" r:id="rId3" imgW="1841400" imgH="1422360" progId="Equation.3">
              <p:embed/>
            </p:oleObj>
          </a:graphicData>
        </a:graphic>
      </p:graphicFrame>
      <p:graphicFrame>
        <p:nvGraphicFramePr>
          <p:cNvPr id="7" name="对象 6"/>
          <p:cNvGraphicFramePr>
            <a:graphicFrameLocks noChangeAspect="1"/>
          </p:cNvGraphicFramePr>
          <p:nvPr/>
        </p:nvGraphicFramePr>
        <p:xfrm>
          <a:off x="142844" y="714356"/>
          <a:ext cx="8501122" cy="621236"/>
        </p:xfrm>
        <a:graphic>
          <a:graphicData uri="http://schemas.openxmlformats.org/presentationml/2006/ole">
            <p:oleObj spid="_x0000_s29701" name="公式" r:id="rId4" imgW="3301920" imgH="241200" progId="Equation.3">
              <p:embed/>
            </p:oleObj>
          </a:graphicData>
        </a:graphic>
      </p:graphicFrame>
      <p:sp>
        <p:nvSpPr>
          <p:cNvPr id="8" name="灯片编号占位符 7"/>
          <p:cNvSpPr>
            <a:spLocks noGrp="1"/>
          </p:cNvSpPr>
          <p:nvPr>
            <p:ph type="sldNum" sz="quarter" idx="12"/>
          </p:nvPr>
        </p:nvSpPr>
        <p:spPr/>
        <p:txBody>
          <a:bodyPr/>
          <a:lstStyle/>
          <a:p>
            <a:pPr>
              <a:defRPr/>
            </a:pPr>
            <a:fld id="{7E4690C5-E9ED-4F00-BB42-B2796919A211}" type="slidenum">
              <a:rPr lang="zh-CN" altLang="en-US" smtClean="0"/>
              <a:pPr>
                <a:defRPr/>
              </a:pPr>
              <a:t>13</a:t>
            </a:fld>
            <a:endParaRPr lang="zh-CN" altLang="en-US"/>
          </a:p>
        </p:txBody>
      </p:sp>
      <p:pic>
        <p:nvPicPr>
          <p:cNvPr id="9"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idx="1"/>
          </p:nvPr>
        </p:nvSpPr>
        <p:spPr>
          <a:xfrm>
            <a:off x="0" y="0"/>
            <a:ext cx="9144000" cy="6858000"/>
          </a:xfrm>
        </p:spPr>
        <p:txBody>
          <a:bodyPr/>
          <a:lstStyle/>
          <a:p>
            <a:pPr eaLnBrk="1" hangingPunct="1">
              <a:buNone/>
            </a:pPr>
            <a:r>
              <a:rPr lang="zh-CN" altLang="en-US" sz="2800" b="1" dirty="0" smtClean="0">
                <a:solidFill>
                  <a:schemeClr val="tx1"/>
                </a:solidFill>
              </a:rPr>
              <a:t>补充：严格一致性</a:t>
            </a:r>
          </a:p>
          <a:p>
            <a:pPr eaLnBrk="1" hangingPunct="1">
              <a:buNone/>
            </a:pPr>
            <a:endParaRPr lang="zh-CN" altLang="en-US" sz="2400" b="1" dirty="0" smtClean="0"/>
          </a:p>
          <a:p>
            <a:pPr eaLnBrk="1" hangingPunct="1">
              <a:buNone/>
            </a:pPr>
            <a:endParaRPr lang="zh-CN" altLang="en-US" sz="2400" b="1" dirty="0" smtClean="0"/>
          </a:p>
          <a:p>
            <a:pPr eaLnBrk="1" hangingPunct="1">
              <a:buNone/>
            </a:pPr>
            <a:endParaRPr lang="zh-CN" altLang="en-US" sz="2400" b="1" dirty="0" smtClean="0"/>
          </a:p>
          <a:p>
            <a:pPr eaLnBrk="1" hangingPunct="1">
              <a:buNone/>
            </a:pPr>
            <a:endParaRPr lang="zh-CN" altLang="en-US" sz="2400" b="1" dirty="0" smtClean="0"/>
          </a:p>
          <a:p>
            <a:pPr eaLnBrk="1" hangingPunct="1">
              <a:buNone/>
            </a:pPr>
            <a:endParaRPr lang="zh-CN" altLang="en-US" sz="2400" b="1" dirty="0" smtClean="0"/>
          </a:p>
          <a:p>
            <a:pPr eaLnBrk="1" hangingPunct="1">
              <a:buNone/>
            </a:pPr>
            <a:endParaRPr lang="zh-CN" altLang="en-US" sz="2400" dirty="0" smtClean="0"/>
          </a:p>
          <a:p>
            <a:pPr eaLnBrk="1" hangingPunct="1">
              <a:buNone/>
            </a:pPr>
            <a:r>
              <a:rPr lang="zh-CN" altLang="en-US" sz="2800" dirty="0" smtClean="0">
                <a:solidFill>
                  <a:srgbClr val="FF0000"/>
                </a:solidFill>
              </a:rPr>
              <a:t>满足严格一致性的估值一定满足一致性。</a:t>
            </a:r>
          </a:p>
          <a:p>
            <a:pPr eaLnBrk="1" hangingPunct="1">
              <a:buNone/>
            </a:pPr>
            <a:r>
              <a:rPr lang="zh-CN" altLang="en-US" sz="2400" dirty="0" smtClean="0">
                <a:solidFill>
                  <a:schemeClr val="tx1"/>
                </a:solidFill>
              </a:rPr>
              <a:t>例：证明子样均值是母体期望的一致性估值。</a:t>
            </a:r>
          </a:p>
          <a:p>
            <a:pPr eaLnBrk="1" hangingPunct="1"/>
            <a:endParaRPr lang="en-US" altLang="zh-CN" dirty="0" smtClean="0"/>
          </a:p>
        </p:txBody>
      </p:sp>
      <p:graphicFrame>
        <p:nvGraphicFramePr>
          <p:cNvPr id="9218" name="Object 4"/>
          <p:cNvGraphicFramePr>
            <a:graphicFrameLocks noChangeAspect="1"/>
          </p:cNvGraphicFramePr>
          <p:nvPr/>
        </p:nvGraphicFramePr>
        <p:xfrm>
          <a:off x="500034" y="785794"/>
          <a:ext cx="7327900" cy="3440113"/>
        </p:xfrm>
        <a:graphic>
          <a:graphicData uri="http://schemas.openxmlformats.org/presentationml/2006/ole">
            <p:oleObj spid="_x0000_s30722" name="公式" r:id="rId3" imgW="2323800" imgH="1091880" progId="Equation.3">
              <p:embed/>
            </p:oleObj>
          </a:graphicData>
        </a:graphic>
      </p:graphicFrame>
      <p:sp>
        <p:nvSpPr>
          <p:cNvPr id="5" name="灯片编号占位符 4"/>
          <p:cNvSpPr>
            <a:spLocks noGrp="1"/>
          </p:cNvSpPr>
          <p:nvPr>
            <p:ph type="sldNum" sz="quarter" idx="12"/>
          </p:nvPr>
        </p:nvSpPr>
        <p:spPr/>
        <p:txBody>
          <a:bodyPr/>
          <a:lstStyle/>
          <a:p>
            <a:pPr>
              <a:defRPr/>
            </a:pPr>
            <a:fld id="{7E4690C5-E9ED-4F00-BB42-B2796919A211}" type="slidenum">
              <a:rPr lang="zh-CN" altLang="en-US" smtClean="0"/>
              <a:pPr>
                <a:defRPr/>
              </a:pPr>
              <a:t>14</a:t>
            </a:fld>
            <a:endParaRPr lang="zh-CN" altLang="en-US"/>
          </a:p>
        </p:txBody>
      </p:sp>
      <p:pic>
        <p:nvPicPr>
          <p:cNvPr id="6"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5" name="Rectangle 3"/>
          <p:cNvSpPr>
            <a:spLocks noGrp="1" noChangeArrowheads="1"/>
          </p:cNvSpPr>
          <p:nvPr>
            <p:ph idx="1"/>
          </p:nvPr>
        </p:nvSpPr>
        <p:spPr>
          <a:xfrm>
            <a:off x="0" y="1571612"/>
            <a:ext cx="9144000" cy="5072098"/>
          </a:xfrm>
        </p:spPr>
        <p:txBody>
          <a:bodyPr/>
          <a:lstStyle/>
          <a:p>
            <a:pPr eaLnBrk="1" hangingPunct="1">
              <a:buNone/>
            </a:pPr>
            <a:r>
              <a:rPr lang="zh-CN" altLang="en-US" sz="2800" b="1" smtClean="0">
                <a:solidFill>
                  <a:srgbClr val="00B050"/>
                </a:solidFill>
              </a:rPr>
              <a:t> </a:t>
            </a:r>
            <a:endParaRPr lang="zh-CN" altLang="en-US" sz="3200" b="1" dirty="0" smtClean="0">
              <a:solidFill>
                <a:schemeClr val="accent4">
                  <a:lumMod val="75000"/>
                </a:schemeClr>
              </a:solidFill>
              <a:latin typeface="华文新魏" pitchFamily="2" charset="-122"/>
              <a:ea typeface="华文新魏" pitchFamily="2" charset="-122"/>
            </a:endParaRPr>
          </a:p>
          <a:p>
            <a:pPr eaLnBrk="1" hangingPunct="1"/>
            <a:endParaRPr lang="en-US" altLang="zh-CN" dirty="0" smtClean="0"/>
          </a:p>
        </p:txBody>
      </p:sp>
      <p:graphicFrame>
        <p:nvGraphicFramePr>
          <p:cNvPr id="10242" name="Object 4"/>
          <p:cNvGraphicFramePr>
            <a:graphicFrameLocks noChangeAspect="1"/>
          </p:cNvGraphicFramePr>
          <p:nvPr/>
        </p:nvGraphicFramePr>
        <p:xfrm>
          <a:off x="142844" y="785794"/>
          <a:ext cx="8382000" cy="1331913"/>
        </p:xfrm>
        <a:graphic>
          <a:graphicData uri="http://schemas.openxmlformats.org/presentationml/2006/ole">
            <p:oleObj spid="_x0000_s31746" name="公式" r:id="rId3" imgW="3073320" imgH="533160" progId="Equation.3">
              <p:embed/>
            </p:oleObj>
          </a:graphicData>
        </a:graphic>
      </p:graphicFrame>
      <p:graphicFrame>
        <p:nvGraphicFramePr>
          <p:cNvPr id="10243" name="Object 5"/>
          <p:cNvGraphicFramePr>
            <a:graphicFrameLocks noChangeAspect="1"/>
          </p:cNvGraphicFramePr>
          <p:nvPr/>
        </p:nvGraphicFramePr>
        <p:xfrm>
          <a:off x="642910" y="2857496"/>
          <a:ext cx="3079314" cy="3571900"/>
        </p:xfrm>
        <a:graphic>
          <a:graphicData uri="http://schemas.openxmlformats.org/presentationml/2006/ole">
            <p:oleObj spid="_x0000_s31747" name="公式" r:id="rId4" imgW="1422360" imgH="1650960" progId="Equation.3">
              <p:embed/>
            </p:oleObj>
          </a:graphicData>
        </a:graphic>
      </p:graphicFrame>
      <p:graphicFrame>
        <p:nvGraphicFramePr>
          <p:cNvPr id="10244" name="Object 6"/>
          <p:cNvGraphicFramePr>
            <a:graphicFrameLocks noChangeAspect="1"/>
          </p:cNvGraphicFramePr>
          <p:nvPr/>
        </p:nvGraphicFramePr>
        <p:xfrm>
          <a:off x="4424363" y="2774950"/>
          <a:ext cx="3678237" cy="3765550"/>
        </p:xfrm>
        <a:graphic>
          <a:graphicData uri="http://schemas.openxmlformats.org/presentationml/2006/ole">
            <p:oleObj spid="_x0000_s31748" name="公式" r:id="rId5" imgW="1993680" imgH="2044440" progId="Equation.3">
              <p:embed/>
            </p:oleObj>
          </a:graphicData>
        </a:graphic>
      </p:graphicFrame>
      <p:sp>
        <p:nvSpPr>
          <p:cNvPr id="10246" name="Line 7"/>
          <p:cNvSpPr>
            <a:spLocks noChangeShapeType="1"/>
          </p:cNvSpPr>
          <p:nvPr/>
        </p:nvSpPr>
        <p:spPr bwMode="auto">
          <a:xfrm>
            <a:off x="4071934" y="2928934"/>
            <a:ext cx="0" cy="3429000"/>
          </a:xfrm>
          <a:prstGeom prst="line">
            <a:avLst/>
          </a:prstGeom>
          <a:noFill/>
          <a:ln w="28575">
            <a:solidFill>
              <a:srgbClr val="FF0000"/>
            </a:solidFill>
            <a:prstDash val="dash"/>
            <a:round/>
            <a:headEnd/>
            <a:tailEnd/>
          </a:ln>
        </p:spPr>
        <p:txBody>
          <a:bodyPr wrap="none" anchor="ctr"/>
          <a:lstStyle/>
          <a:p>
            <a:endParaRPr lang="zh-CN" altLang="en-US"/>
          </a:p>
        </p:txBody>
      </p:sp>
      <p:sp>
        <p:nvSpPr>
          <p:cNvPr id="9" name="灯片编号占位符 8"/>
          <p:cNvSpPr>
            <a:spLocks noGrp="1"/>
          </p:cNvSpPr>
          <p:nvPr>
            <p:ph type="sldNum" sz="quarter" idx="12"/>
          </p:nvPr>
        </p:nvSpPr>
        <p:spPr/>
        <p:txBody>
          <a:bodyPr/>
          <a:lstStyle/>
          <a:p>
            <a:pPr>
              <a:defRPr/>
            </a:pPr>
            <a:fld id="{7E4690C5-E9ED-4F00-BB42-B2796919A211}" type="slidenum">
              <a:rPr lang="zh-CN" altLang="en-US" smtClean="0"/>
              <a:pPr>
                <a:defRPr/>
              </a:pPr>
              <a:t>15</a:t>
            </a:fld>
            <a:endParaRPr lang="zh-CN" altLang="en-US"/>
          </a:p>
        </p:txBody>
      </p:sp>
      <p:pic>
        <p:nvPicPr>
          <p:cNvPr id="10"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1" name="TextBox 10"/>
          <p:cNvSpPr txBox="1"/>
          <p:nvPr/>
        </p:nvSpPr>
        <p:spPr>
          <a:xfrm>
            <a:off x="285720" y="2214554"/>
            <a:ext cx="7358114" cy="572464"/>
          </a:xfrm>
          <a:prstGeom prst="rect">
            <a:avLst/>
          </a:prstGeom>
          <a:noFill/>
        </p:spPr>
        <p:txBody>
          <a:bodyPr wrap="square" rtlCol="0">
            <a:spAutoFit/>
          </a:bodyPr>
          <a:lstStyle/>
          <a:p>
            <a:pPr>
              <a:lnSpc>
                <a:spcPct val="130000"/>
              </a:lnSpc>
            </a:pPr>
            <a:r>
              <a:rPr lang="en-US" altLang="zh-CN" sz="2400" b="1" smtClean="0">
                <a:solidFill>
                  <a:srgbClr val="FF0000"/>
                </a:solidFill>
                <a:latin typeface="微软雅黑" pitchFamily="34" charset="-122"/>
                <a:ea typeface="微软雅黑" pitchFamily="34" charset="-122"/>
              </a:rPr>
              <a:t>P60</a:t>
            </a:r>
            <a:r>
              <a:rPr lang="en-US" altLang="zh-CN" sz="2400" b="1" smtClean="0">
                <a:latin typeface="微软雅黑" pitchFamily="34" charset="-122"/>
                <a:ea typeface="微软雅黑" pitchFamily="34" charset="-122"/>
              </a:rPr>
              <a:t> </a:t>
            </a:r>
            <a:r>
              <a:rPr lang="en-US" altLang="zh-CN" sz="2400" smtClean="0">
                <a:latin typeface="微软雅黑" pitchFamily="34" charset="-122"/>
                <a:ea typeface="微软雅黑" pitchFamily="34" charset="-122"/>
              </a:rPr>
              <a:t>[</a:t>
            </a:r>
            <a:r>
              <a:rPr lang="zh-CN" altLang="en-US" sz="2400" smtClean="0">
                <a:latin typeface="微软雅黑" pitchFamily="34" charset="-122"/>
                <a:ea typeface="微软雅黑" pitchFamily="34" charset="-122"/>
              </a:rPr>
              <a:t>例</a:t>
            </a:r>
            <a:r>
              <a:rPr lang="en-US" altLang="zh-CN" sz="2400" smtClean="0">
                <a:latin typeface="微软雅黑" pitchFamily="34" charset="-122"/>
                <a:ea typeface="微软雅黑" pitchFamily="34" charset="-122"/>
              </a:rPr>
              <a:t>4-3] </a:t>
            </a:r>
            <a:r>
              <a:rPr lang="zh-CN" altLang="en-US" sz="2400" smtClean="0">
                <a:latin typeface="微软雅黑" pitchFamily="34" charset="-122"/>
                <a:ea typeface="微软雅黑" pitchFamily="34" charset="-122"/>
              </a:rPr>
              <a:t>对估计量无偏性、有效性要求的讨论</a:t>
            </a:r>
            <a:endParaRPr lang="zh-CN" altLang="en-US" sz="2400" dirty="0">
              <a:latin typeface="微软雅黑" pitchFamily="34" charset="-122"/>
              <a:ea typeface="微软雅黑" pitchFamily="34" charset="-122"/>
            </a:endParaRPr>
          </a:p>
        </p:txBody>
      </p:sp>
      <p:sp>
        <p:nvSpPr>
          <p:cNvPr id="12" name="TextBox 11"/>
          <p:cNvSpPr txBox="1"/>
          <p:nvPr/>
        </p:nvSpPr>
        <p:spPr>
          <a:xfrm>
            <a:off x="0" y="0"/>
            <a:ext cx="2714612" cy="683007"/>
          </a:xfrm>
          <a:prstGeom prst="rect">
            <a:avLst/>
          </a:prstGeom>
          <a:noFill/>
        </p:spPr>
        <p:txBody>
          <a:bodyPr wrap="square" rtlCol="0">
            <a:spAutoFit/>
          </a:bodyPr>
          <a:lstStyle/>
          <a:p>
            <a:pPr>
              <a:lnSpc>
                <a:spcPct val="130000"/>
              </a:lnSpc>
            </a:pPr>
            <a:r>
              <a:rPr lang="zh-CN" altLang="en-US" sz="3200" b="1" smtClean="0">
                <a:solidFill>
                  <a:schemeClr val="accent4">
                    <a:lumMod val="75000"/>
                  </a:schemeClr>
                </a:solidFill>
                <a:latin typeface="华文新魏" pitchFamily="2" charset="-122"/>
                <a:ea typeface="华文新魏" pitchFamily="2" charset="-122"/>
              </a:rPr>
              <a:t>三、有效性</a:t>
            </a:r>
            <a:endParaRPr lang="zh-CN" altLang="en-US" sz="3200" dirty="0">
              <a:solidFill>
                <a:schemeClr val="tx1">
                  <a:lumMod val="90000"/>
                  <a:lumOff val="10000"/>
                </a:schemeClr>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sz="half" idx="1"/>
          </p:nvPr>
        </p:nvSpPr>
        <p:spPr>
          <a:xfrm>
            <a:off x="214282" y="1"/>
            <a:ext cx="5545145" cy="500042"/>
          </a:xfrm>
        </p:spPr>
        <p:txBody>
          <a:bodyPr/>
          <a:lstStyle/>
          <a:p>
            <a:pPr eaLnBrk="1" hangingPunct="1">
              <a:buNone/>
            </a:pPr>
            <a:r>
              <a:rPr lang="zh-CN" altLang="en-US" sz="2800" b="1" dirty="0" smtClean="0">
                <a:solidFill>
                  <a:srgbClr val="FF0000"/>
                </a:solidFill>
              </a:rPr>
              <a:t>最小方差性：</a:t>
            </a:r>
          </a:p>
          <a:p>
            <a:pPr eaLnBrk="1" hangingPunct="1"/>
            <a:endParaRPr lang="zh-CN" altLang="en-US" sz="2800" dirty="0" smtClean="0"/>
          </a:p>
          <a:p>
            <a:pPr eaLnBrk="1" hangingPunct="1"/>
            <a:endParaRPr lang="zh-CN" altLang="en-US" sz="2800" dirty="0" smtClean="0"/>
          </a:p>
          <a:p>
            <a:pPr eaLnBrk="1" hangingPunct="1"/>
            <a:endParaRPr lang="zh-CN" altLang="en-US" sz="2800" dirty="0" smtClean="0"/>
          </a:p>
          <a:p>
            <a:pPr eaLnBrk="1" hangingPunct="1"/>
            <a:endParaRPr lang="en-US" altLang="zh-CN" sz="2800" dirty="0" smtClean="0"/>
          </a:p>
        </p:txBody>
      </p:sp>
      <p:graphicFrame>
        <p:nvGraphicFramePr>
          <p:cNvPr id="11266" name="Object 0"/>
          <p:cNvGraphicFramePr>
            <a:graphicFrameLocks noChangeAspect="1"/>
          </p:cNvGraphicFramePr>
          <p:nvPr/>
        </p:nvGraphicFramePr>
        <p:xfrm>
          <a:off x="214282" y="928670"/>
          <a:ext cx="8607848" cy="1857388"/>
        </p:xfrm>
        <a:graphic>
          <a:graphicData uri="http://schemas.openxmlformats.org/presentationml/2006/ole">
            <p:oleObj spid="_x0000_s32770" name="公式" r:id="rId3" imgW="3238200" imgH="698400" progId="Equation.3">
              <p:embed/>
            </p:oleObj>
          </a:graphicData>
        </a:graphic>
      </p:graphicFrame>
      <p:sp>
        <p:nvSpPr>
          <p:cNvPr id="11268" name="Text Box 11"/>
          <p:cNvSpPr txBox="1">
            <a:spLocks noChangeArrowheads="1"/>
          </p:cNvSpPr>
          <p:nvPr/>
        </p:nvSpPr>
        <p:spPr bwMode="auto">
          <a:xfrm>
            <a:off x="0" y="3143248"/>
            <a:ext cx="8816975" cy="457200"/>
          </a:xfrm>
          <a:prstGeom prst="rect">
            <a:avLst/>
          </a:prstGeom>
          <a:noFill/>
          <a:ln w="9525">
            <a:noFill/>
            <a:miter lim="800000"/>
            <a:headEnd/>
            <a:tailEnd/>
          </a:ln>
        </p:spPr>
        <p:txBody>
          <a:bodyPr>
            <a:spAutoFit/>
          </a:bodyPr>
          <a:lstStyle/>
          <a:p>
            <a:pPr algn="l">
              <a:spcBef>
                <a:spcPct val="50000"/>
              </a:spcBef>
            </a:pPr>
            <a:r>
              <a:rPr lang="en-US" altLang="zh-CN" dirty="0">
                <a:solidFill>
                  <a:schemeClr val="accent1"/>
                </a:solidFill>
                <a:sym typeface="Symbol" pitchFamily="18" charset="2"/>
              </a:rPr>
              <a:t>                           </a:t>
            </a:r>
          </a:p>
        </p:txBody>
      </p:sp>
      <p:sp>
        <p:nvSpPr>
          <p:cNvPr id="5" name="TextBox 4"/>
          <p:cNvSpPr txBox="1"/>
          <p:nvPr/>
        </p:nvSpPr>
        <p:spPr>
          <a:xfrm>
            <a:off x="5000628" y="2143116"/>
            <a:ext cx="2928958" cy="597921"/>
          </a:xfrm>
          <a:prstGeom prst="rect">
            <a:avLst/>
          </a:prstGeom>
          <a:noFill/>
        </p:spPr>
        <p:txBody>
          <a:bodyPr wrap="square" rtlCol="0">
            <a:spAutoFit/>
          </a:bodyPr>
          <a:lstStyle/>
          <a:p>
            <a:pPr>
              <a:lnSpc>
                <a:spcPct val="130000"/>
              </a:lnSpc>
            </a:pPr>
            <a:r>
              <a:rPr lang="zh-CN" altLang="en-US" sz="2800" b="1" dirty="0" smtClean="0">
                <a:solidFill>
                  <a:schemeClr val="tx1">
                    <a:lumMod val="90000"/>
                    <a:lumOff val="10000"/>
                  </a:schemeClr>
                </a:solidFill>
                <a:latin typeface="微软雅黑" pitchFamily="34" charset="-122"/>
                <a:ea typeface="微软雅黑" pitchFamily="34" charset="-122"/>
              </a:rPr>
              <a:t>是最优估值。</a:t>
            </a:r>
            <a:endParaRPr lang="zh-CN" altLang="en-US" sz="2800" b="1" dirty="0">
              <a:solidFill>
                <a:schemeClr val="tx1">
                  <a:lumMod val="90000"/>
                  <a:lumOff val="10000"/>
                </a:schemeClr>
              </a:solidFill>
              <a:latin typeface="微软雅黑" pitchFamily="34" charset="-122"/>
              <a:ea typeface="微软雅黑" pitchFamily="34" charset="-122"/>
            </a:endParaRPr>
          </a:p>
        </p:txBody>
      </p:sp>
      <p:sp>
        <p:nvSpPr>
          <p:cNvPr id="7" name="灯片编号占位符 6"/>
          <p:cNvSpPr>
            <a:spLocks noGrp="1"/>
          </p:cNvSpPr>
          <p:nvPr>
            <p:ph type="sldNum" sz="quarter" idx="12"/>
          </p:nvPr>
        </p:nvSpPr>
        <p:spPr/>
        <p:txBody>
          <a:bodyPr/>
          <a:lstStyle/>
          <a:p>
            <a:pPr>
              <a:defRPr/>
            </a:pPr>
            <a:fld id="{2BBA3DA0-8F8F-4F54-8668-274E3969B765}" type="slidenum">
              <a:rPr lang="en-US" altLang="zh-CN" smtClean="0"/>
              <a:pPr>
                <a:defRPr/>
              </a:pPr>
              <a:t>16</a:t>
            </a:fld>
            <a:endParaRPr lang="en-US" altLang="zh-CN"/>
          </a:p>
        </p:txBody>
      </p:sp>
      <p:pic>
        <p:nvPicPr>
          <p:cNvPr id="8"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3" name="Rectangle 2"/>
          <p:cNvSpPr>
            <a:spLocks noGrp="1" noChangeArrowheads="1"/>
          </p:cNvSpPr>
          <p:nvPr>
            <p:ph type="title"/>
          </p:nvPr>
        </p:nvSpPr>
        <p:spPr>
          <a:xfrm>
            <a:off x="0" y="0"/>
            <a:ext cx="4314828" cy="785794"/>
          </a:xfrm>
        </p:spPr>
        <p:txBody>
          <a:bodyPr/>
          <a:lstStyle/>
          <a:p>
            <a:pPr eaLnBrk="1" hangingPunct="1">
              <a:spcBef>
                <a:spcPct val="50000"/>
              </a:spcBef>
            </a:pPr>
            <a:r>
              <a:rPr lang="en-US" altLang="zh-CN" sz="3200" dirty="0" smtClean="0"/>
              <a:t>4.</a:t>
            </a:r>
            <a:r>
              <a:rPr sz="3200" dirty="0" smtClean="0"/>
              <a:t>４最小二乘准则</a:t>
            </a:r>
          </a:p>
        </p:txBody>
      </p:sp>
      <p:sp>
        <p:nvSpPr>
          <p:cNvPr id="12294" name="Rectangle 3"/>
          <p:cNvSpPr>
            <a:spLocks noGrp="1" noChangeArrowheads="1"/>
          </p:cNvSpPr>
          <p:nvPr>
            <p:ph idx="1"/>
          </p:nvPr>
        </p:nvSpPr>
        <p:spPr>
          <a:xfrm>
            <a:off x="0" y="571480"/>
            <a:ext cx="9144000" cy="5638800"/>
          </a:xfrm>
        </p:spPr>
        <p:txBody>
          <a:bodyPr/>
          <a:lstStyle/>
          <a:p>
            <a:pPr eaLnBrk="1" hangingPunct="1">
              <a:buNone/>
            </a:pPr>
            <a:r>
              <a:rPr lang="zh-CN" altLang="en-US" sz="3200" b="1" dirty="0" smtClean="0">
                <a:solidFill>
                  <a:schemeClr val="accent4">
                    <a:lumMod val="75000"/>
                  </a:schemeClr>
                </a:solidFill>
                <a:latin typeface="华文新魏" pitchFamily="2" charset="-122"/>
                <a:ea typeface="华文新魏" pitchFamily="2" charset="-122"/>
              </a:rPr>
              <a:t>一、最小二乘原则</a:t>
            </a:r>
          </a:p>
          <a:p>
            <a:pPr eaLnBrk="1" hangingPunct="1">
              <a:buNone/>
            </a:pPr>
            <a:r>
              <a:rPr lang="zh-CN" altLang="en-US" sz="2800" b="1" smtClean="0">
                <a:solidFill>
                  <a:schemeClr val="tx1">
                    <a:lumMod val="90000"/>
                    <a:lumOff val="10000"/>
                  </a:schemeClr>
                </a:solidFill>
              </a:rPr>
              <a:t>   </a:t>
            </a:r>
            <a:endParaRPr lang="zh-CN" altLang="en-US" sz="2400" dirty="0" smtClean="0">
              <a:solidFill>
                <a:schemeClr val="tx1">
                  <a:lumMod val="90000"/>
                  <a:lumOff val="10000"/>
                </a:schemeClr>
              </a:solidFill>
            </a:endParaRPr>
          </a:p>
          <a:p>
            <a:pPr eaLnBrk="1" hangingPunct="1">
              <a:buNone/>
            </a:pPr>
            <a:r>
              <a:rPr lang="zh-CN" altLang="en-US" sz="2400" dirty="0" smtClean="0">
                <a:solidFill>
                  <a:schemeClr val="tx1">
                    <a:lumMod val="90000"/>
                    <a:lumOff val="10000"/>
                  </a:schemeClr>
                </a:solidFill>
              </a:rPr>
              <a:t>                                                                   </a:t>
            </a:r>
          </a:p>
          <a:p>
            <a:pPr eaLnBrk="1" hangingPunct="1">
              <a:buNone/>
            </a:pPr>
            <a:endParaRPr lang="en-US" altLang="zh-CN" sz="2800" b="1" dirty="0" smtClean="0">
              <a:solidFill>
                <a:srgbClr val="FF0000"/>
              </a:solidFill>
            </a:endParaRPr>
          </a:p>
          <a:p>
            <a:pPr eaLnBrk="1" hangingPunct="1">
              <a:buNone/>
            </a:pPr>
            <a:endParaRPr lang="en-US" altLang="zh-CN" sz="2800" b="1" dirty="0" smtClean="0">
              <a:solidFill>
                <a:srgbClr val="FF0000"/>
              </a:solidFill>
            </a:endParaRPr>
          </a:p>
          <a:p>
            <a:pPr eaLnBrk="1" hangingPunct="1"/>
            <a:endParaRPr lang="en-US" altLang="zh-CN" dirty="0" smtClean="0"/>
          </a:p>
        </p:txBody>
      </p:sp>
      <p:sp>
        <p:nvSpPr>
          <p:cNvPr id="12295" name="Line 6"/>
          <p:cNvSpPr>
            <a:spLocks noChangeShapeType="1"/>
          </p:cNvSpPr>
          <p:nvPr/>
        </p:nvSpPr>
        <p:spPr bwMode="auto">
          <a:xfrm>
            <a:off x="2057400" y="5486400"/>
            <a:ext cx="3581400" cy="0"/>
          </a:xfrm>
          <a:prstGeom prst="line">
            <a:avLst/>
          </a:prstGeom>
          <a:noFill/>
          <a:ln w="9525">
            <a:noFill/>
            <a:round/>
            <a:headEnd/>
            <a:tailEnd/>
          </a:ln>
        </p:spPr>
        <p:txBody>
          <a:bodyPr wrap="none" anchor="ctr"/>
          <a:lstStyle/>
          <a:p>
            <a:endParaRPr lang="zh-CN" altLang="en-US"/>
          </a:p>
        </p:txBody>
      </p:sp>
      <p:graphicFrame>
        <p:nvGraphicFramePr>
          <p:cNvPr id="12290" name="Object 0"/>
          <p:cNvGraphicFramePr>
            <a:graphicFrameLocks noChangeAspect="1"/>
          </p:cNvGraphicFramePr>
          <p:nvPr/>
        </p:nvGraphicFramePr>
        <p:xfrm>
          <a:off x="452438" y="1525588"/>
          <a:ext cx="8191528" cy="4559300"/>
        </p:xfrm>
        <a:graphic>
          <a:graphicData uri="http://schemas.openxmlformats.org/presentationml/2006/ole">
            <p:oleObj spid="_x0000_s33794" name="公式" r:id="rId3" imgW="3797280" imgH="2197080" progId="Equation.3">
              <p:embed/>
            </p:oleObj>
          </a:graphicData>
        </a:graphic>
      </p:graphicFrame>
      <p:sp>
        <p:nvSpPr>
          <p:cNvPr id="11" name="灯片编号占位符 10"/>
          <p:cNvSpPr>
            <a:spLocks noGrp="1"/>
          </p:cNvSpPr>
          <p:nvPr>
            <p:ph type="sldNum" sz="quarter" idx="12"/>
          </p:nvPr>
        </p:nvSpPr>
        <p:spPr/>
        <p:txBody>
          <a:bodyPr/>
          <a:lstStyle/>
          <a:p>
            <a:pPr>
              <a:defRPr/>
            </a:pPr>
            <a:fld id="{7E4690C5-E9ED-4F00-BB42-B2796919A211}" type="slidenum">
              <a:rPr lang="zh-CN" altLang="en-US" smtClean="0"/>
              <a:pPr>
                <a:defRPr/>
              </a:pPr>
              <a:t>17</a:t>
            </a:fld>
            <a:endParaRPr lang="zh-CN" altLang="en-US"/>
          </a:p>
        </p:txBody>
      </p:sp>
      <p:pic>
        <p:nvPicPr>
          <p:cNvPr id="12"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008083A2-84D4-4BD8-97ED-7867E779500A}" type="slidenum">
              <a:rPr lang="zh-CN" altLang="en-US" smtClean="0"/>
              <a:pPr>
                <a:defRPr/>
              </a:pPr>
              <a:t>18</a:t>
            </a:fld>
            <a:endParaRPr lang="zh-CN" altLang="en-US"/>
          </a:p>
        </p:txBody>
      </p:sp>
      <p:sp>
        <p:nvSpPr>
          <p:cNvPr id="4" name="TextBox 3"/>
          <p:cNvSpPr txBox="1"/>
          <p:nvPr/>
        </p:nvSpPr>
        <p:spPr>
          <a:xfrm>
            <a:off x="285720" y="4214818"/>
            <a:ext cx="4000528" cy="686726"/>
          </a:xfrm>
          <a:prstGeom prst="rect">
            <a:avLst/>
          </a:prstGeom>
          <a:noFill/>
        </p:spPr>
        <p:txBody>
          <a:bodyPr wrap="square" rtlCol="0">
            <a:spAutoFit/>
          </a:bodyPr>
          <a:lstStyle/>
          <a:p>
            <a:pPr>
              <a:lnSpc>
                <a:spcPct val="130000"/>
              </a:lnSpc>
            </a:pPr>
            <a:r>
              <a:rPr lang="zh-CN" altLang="en-US" sz="3200" b="1" smtClean="0">
                <a:solidFill>
                  <a:schemeClr val="accent4">
                    <a:lumMod val="75000"/>
                  </a:schemeClr>
                </a:solidFill>
                <a:latin typeface="华文新魏" pitchFamily="2" charset="-122"/>
                <a:ea typeface="华文新魏" pitchFamily="2" charset="-122"/>
              </a:rPr>
              <a:t>二、极大似然原则</a:t>
            </a:r>
          </a:p>
        </p:txBody>
      </p:sp>
      <p:graphicFrame>
        <p:nvGraphicFramePr>
          <p:cNvPr id="57347" name="Object 2"/>
          <p:cNvGraphicFramePr>
            <a:graphicFrameLocks noChangeAspect="1"/>
          </p:cNvGraphicFramePr>
          <p:nvPr/>
        </p:nvGraphicFramePr>
        <p:xfrm>
          <a:off x="214282" y="5072074"/>
          <a:ext cx="8704263" cy="1285875"/>
        </p:xfrm>
        <a:graphic>
          <a:graphicData uri="http://schemas.openxmlformats.org/presentationml/2006/ole">
            <p:oleObj spid="_x0000_s57347" name="公式" r:id="rId3" imgW="3416040" imgH="507960" progId="Equation.3">
              <p:embed/>
            </p:oleObj>
          </a:graphicData>
        </a:graphic>
      </p:graphicFrame>
      <p:graphicFrame>
        <p:nvGraphicFramePr>
          <p:cNvPr id="57348" name="Object 1"/>
          <p:cNvGraphicFramePr>
            <a:graphicFrameLocks noChangeAspect="1"/>
          </p:cNvGraphicFramePr>
          <p:nvPr/>
        </p:nvGraphicFramePr>
        <p:xfrm>
          <a:off x="1428728" y="714356"/>
          <a:ext cx="4864100" cy="2514600"/>
        </p:xfrm>
        <a:graphic>
          <a:graphicData uri="http://schemas.openxmlformats.org/presentationml/2006/ole">
            <p:oleObj spid="_x0000_s57348" name="公式" r:id="rId4" imgW="2120760" imgH="1143000" progId="Equation.3">
              <p:embed/>
            </p:oleObj>
          </a:graphicData>
        </a:graphic>
      </p:graphicFrame>
      <p:sp>
        <p:nvSpPr>
          <p:cNvPr id="7" name="TextBox 6"/>
          <p:cNvSpPr txBox="1"/>
          <p:nvPr/>
        </p:nvSpPr>
        <p:spPr>
          <a:xfrm>
            <a:off x="214282" y="3357562"/>
            <a:ext cx="7858180" cy="572464"/>
          </a:xfrm>
          <a:prstGeom prst="rect">
            <a:avLst/>
          </a:prstGeom>
          <a:noFill/>
        </p:spPr>
        <p:txBody>
          <a:bodyPr wrap="square" rtlCol="0">
            <a:spAutoFit/>
          </a:bodyPr>
          <a:lstStyle/>
          <a:p>
            <a:pPr>
              <a:lnSpc>
                <a:spcPct val="130000"/>
              </a:lnSpc>
            </a:pPr>
            <a:r>
              <a:rPr lang="zh-CN" altLang="en-US" sz="2400" smtClean="0">
                <a:latin typeface="微软雅黑" pitchFamily="34" charset="-122"/>
                <a:ea typeface="微软雅黑" pitchFamily="34" charset="-122"/>
              </a:rPr>
              <a:t>要求：在</a:t>
            </a:r>
            <a:r>
              <a:rPr lang="zh-CN" altLang="en-US" sz="2400" dirty="0" smtClean="0">
                <a:latin typeface="微软雅黑" pitchFamily="34" charset="-122"/>
                <a:ea typeface="微软雅黑" pitchFamily="34" charset="-122"/>
              </a:rPr>
              <a:t>最小二乘原则下，对参数</a:t>
            </a:r>
            <a:r>
              <a:rPr lang="zh-CN" altLang="en-US" sz="2400" smtClean="0">
                <a:latin typeface="微软雅黑" pitchFamily="34" charset="-122"/>
                <a:ea typeface="微软雅黑" pitchFamily="34" charset="-122"/>
              </a:rPr>
              <a:t>进行估计。</a:t>
            </a:r>
            <a:endParaRPr lang="zh-CN" altLang="en-US" sz="2400" dirty="0">
              <a:latin typeface="微软雅黑" pitchFamily="34" charset="-122"/>
              <a:ea typeface="微软雅黑" pitchFamily="34" charset="-122"/>
            </a:endParaRPr>
          </a:p>
        </p:txBody>
      </p:sp>
      <p:sp>
        <p:nvSpPr>
          <p:cNvPr id="8" name="TextBox 7"/>
          <p:cNvSpPr txBox="1"/>
          <p:nvPr/>
        </p:nvSpPr>
        <p:spPr>
          <a:xfrm>
            <a:off x="142844" y="0"/>
            <a:ext cx="2643206" cy="525657"/>
          </a:xfrm>
          <a:prstGeom prst="rect">
            <a:avLst/>
          </a:prstGeom>
          <a:noFill/>
        </p:spPr>
        <p:txBody>
          <a:bodyPr wrap="square" rtlCol="0">
            <a:spAutoFit/>
          </a:bodyPr>
          <a:lstStyle/>
          <a:p>
            <a:pPr>
              <a:lnSpc>
                <a:spcPct val="130000"/>
              </a:lnSpc>
            </a:pPr>
            <a:r>
              <a:rPr lang="zh-CN" altLang="en-US" sz="2400" b="1" smtClean="0">
                <a:solidFill>
                  <a:srgbClr val="00B050"/>
                </a:solidFill>
                <a:latin typeface="微软雅黑" pitchFamily="34" charset="-122"/>
                <a:ea typeface="微软雅黑" pitchFamily="34" charset="-122"/>
              </a:rPr>
              <a:t>最小二乘原则：</a:t>
            </a:r>
            <a:endParaRPr lang="zh-CN" altLang="en-US" sz="2400" b="1" dirty="0">
              <a:solidFill>
                <a:srgbClr val="00B050"/>
              </a:solidFill>
              <a:latin typeface="微软雅黑" pitchFamily="34" charset="-122"/>
              <a:ea typeface="微软雅黑" pitchFamily="34"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3"/>
          <p:cNvSpPr>
            <a:spLocks noGrp="1" noChangeArrowheads="1"/>
          </p:cNvSpPr>
          <p:nvPr>
            <p:ph idx="1"/>
          </p:nvPr>
        </p:nvSpPr>
        <p:spPr>
          <a:xfrm>
            <a:off x="0" y="2643182"/>
            <a:ext cx="9144000" cy="4214818"/>
          </a:xfrm>
        </p:spPr>
        <p:txBody>
          <a:bodyPr/>
          <a:lstStyle/>
          <a:p>
            <a:pPr eaLnBrk="1" hangingPunct="1">
              <a:buNone/>
            </a:pPr>
            <a:r>
              <a:rPr lang="zh-CN" altLang="en-US" sz="2800" b="1" smtClean="0">
                <a:solidFill>
                  <a:srgbClr val="00B050"/>
                </a:solidFill>
              </a:rPr>
              <a:t>以下</a:t>
            </a:r>
            <a:r>
              <a:rPr lang="zh-CN" altLang="en-US" sz="2800" b="1" dirty="0" smtClean="0">
                <a:solidFill>
                  <a:srgbClr val="00B050"/>
                </a:solidFill>
              </a:rPr>
              <a:t>为似然函数（</a:t>
            </a:r>
            <a:r>
              <a:rPr lang="en-US" altLang="zh-CN" sz="2800" b="1" smtClean="0">
                <a:solidFill>
                  <a:srgbClr val="00B050"/>
                </a:solidFill>
              </a:rPr>
              <a:t>n</a:t>
            </a:r>
            <a:r>
              <a:rPr lang="zh-CN" altLang="en-US" sz="2800" b="1" smtClean="0">
                <a:solidFill>
                  <a:srgbClr val="00B050"/>
                </a:solidFill>
              </a:rPr>
              <a:t>个观测值联合分布</a:t>
            </a:r>
            <a:r>
              <a:rPr lang="zh-CN" altLang="en-US" sz="2800" b="1" dirty="0" smtClean="0">
                <a:solidFill>
                  <a:srgbClr val="00B050"/>
                </a:solidFill>
              </a:rPr>
              <a:t>的密度函数）： </a:t>
            </a:r>
          </a:p>
        </p:txBody>
      </p:sp>
      <p:graphicFrame>
        <p:nvGraphicFramePr>
          <p:cNvPr id="13314" name="Object 4"/>
          <p:cNvGraphicFramePr>
            <a:graphicFrameLocks noChangeAspect="1"/>
          </p:cNvGraphicFramePr>
          <p:nvPr/>
        </p:nvGraphicFramePr>
        <p:xfrm>
          <a:off x="357158" y="214290"/>
          <a:ext cx="8786842" cy="2248577"/>
        </p:xfrm>
        <a:graphic>
          <a:graphicData uri="http://schemas.openxmlformats.org/presentationml/2006/ole">
            <p:oleObj spid="_x0000_s34818" name="公式" r:id="rId3" imgW="3670200" imgH="939600" progId="Equation.3">
              <p:embed/>
            </p:oleObj>
          </a:graphicData>
        </a:graphic>
      </p:graphicFrame>
      <p:graphicFrame>
        <p:nvGraphicFramePr>
          <p:cNvPr id="13315" name="Object 5"/>
          <p:cNvGraphicFramePr>
            <a:graphicFrameLocks noChangeAspect="1"/>
          </p:cNvGraphicFramePr>
          <p:nvPr/>
        </p:nvGraphicFramePr>
        <p:xfrm>
          <a:off x="285720" y="3286124"/>
          <a:ext cx="8037540" cy="2545840"/>
        </p:xfrm>
        <a:graphic>
          <a:graphicData uri="http://schemas.openxmlformats.org/presentationml/2006/ole">
            <p:oleObj spid="_x0000_s34819" name="公式" r:id="rId4" imgW="3288960" imgH="1041120" progId="Equation.3">
              <p:embed/>
            </p:oleObj>
          </a:graphicData>
        </a:graphic>
      </p:graphicFrame>
      <p:sp>
        <p:nvSpPr>
          <p:cNvPr id="5" name="TextBox 4"/>
          <p:cNvSpPr txBox="1"/>
          <p:nvPr/>
        </p:nvSpPr>
        <p:spPr>
          <a:xfrm>
            <a:off x="142844" y="5929330"/>
            <a:ext cx="8286808" cy="652486"/>
          </a:xfrm>
          <a:prstGeom prst="rect">
            <a:avLst/>
          </a:prstGeom>
          <a:noFill/>
        </p:spPr>
        <p:txBody>
          <a:bodyPr wrap="square" rtlCol="0">
            <a:spAutoFit/>
          </a:bodyPr>
          <a:lstStyle/>
          <a:p>
            <a:pPr>
              <a:lnSpc>
                <a:spcPct val="130000"/>
              </a:lnSpc>
            </a:pPr>
            <a:r>
              <a:rPr lang="zh-CN" altLang="en-US" sz="2800" b="1" dirty="0" smtClean="0">
                <a:solidFill>
                  <a:srgbClr val="193B30"/>
                </a:solidFill>
                <a:latin typeface="微软雅黑" pitchFamily="34" charset="-122"/>
                <a:ea typeface="微软雅黑" pitchFamily="34" charset="-122"/>
              </a:rPr>
              <a:t>似然函数越</a:t>
            </a:r>
            <a:r>
              <a:rPr lang="zh-CN" altLang="en-US" sz="2800" b="1" smtClean="0">
                <a:solidFill>
                  <a:srgbClr val="193B30"/>
                </a:solidFill>
                <a:latin typeface="微软雅黑" pitchFamily="34" charset="-122"/>
                <a:ea typeface="微软雅黑" pitchFamily="34" charset="-122"/>
              </a:rPr>
              <a:t>大</a:t>
            </a:r>
            <a:r>
              <a:rPr lang="en-US" altLang="zh-CN" sz="2800" b="1" smtClean="0">
                <a:solidFill>
                  <a:srgbClr val="193B30"/>
                </a:solidFill>
                <a:latin typeface="微软雅黑" pitchFamily="34" charset="-122"/>
                <a:ea typeface="微软雅黑" pitchFamily="34" charset="-122"/>
              </a:rPr>
              <a:t>——</a:t>
            </a:r>
            <a:r>
              <a:rPr lang="zh-CN" altLang="en-US" sz="2800" b="1" smtClean="0">
                <a:solidFill>
                  <a:srgbClr val="193B30"/>
                </a:solidFill>
                <a:latin typeface="微软雅黑" pitchFamily="34" charset="-122"/>
                <a:ea typeface="微软雅黑" pitchFamily="34" charset="-122"/>
              </a:rPr>
              <a:t>事件</a:t>
            </a:r>
            <a:r>
              <a:rPr lang="zh-CN" altLang="en-US" sz="2800" b="1" dirty="0" smtClean="0">
                <a:solidFill>
                  <a:srgbClr val="193B30"/>
                </a:solidFill>
                <a:latin typeface="微软雅黑" pitchFamily="34" charset="-122"/>
                <a:ea typeface="微软雅黑" pitchFamily="34" charset="-122"/>
              </a:rPr>
              <a:t>出现</a:t>
            </a:r>
            <a:r>
              <a:rPr lang="zh-CN" altLang="en-US" sz="2800" b="1" smtClean="0">
                <a:solidFill>
                  <a:srgbClr val="193B30"/>
                </a:solidFill>
                <a:latin typeface="微软雅黑" pitchFamily="34" charset="-122"/>
                <a:ea typeface="微软雅黑" pitchFamily="34" charset="-122"/>
              </a:rPr>
              <a:t>的可能性（概率）越</a:t>
            </a:r>
            <a:r>
              <a:rPr lang="zh-CN" altLang="en-US" sz="2800" b="1" dirty="0" smtClean="0">
                <a:solidFill>
                  <a:srgbClr val="193B30"/>
                </a:solidFill>
                <a:latin typeface="微软雅黑" pitchFamily="34" charset="-122"/>
                <a:ea typeface="微软雅黑" pitchFamily="34" charset="-122"/>
              </a:rPr>
              <a:t>大。</a:t>
            </a:r>
            <a:endParaRPr lang="zh-CN" altLang="en-US" sz="2800" b="1" dirty="0">
              <a:solidFill>
                <a:srgbClr val="193B30"/>
              </a:solidFill>
              <a:latin typeface="微软雅黑" pitchFamily="34" charset="-122"/>
              <a:ea typeface="微软雅黑" pitchFamily="34" charset="-122"/>
            </a:endParaRPr>
          </a:p>
        </p:txBody>
      </p:sp>
      <p:sp>
        <p:nvSpPr>
          <p:cNvPr id="7" name="灯片编号占位符 6"/>
          <p:cNvSpPr>
            <a:spLocks noGrp="1"/>
          </p:cNvSpPr>
          <p:nvPr>
            <p:ph type="sldNum" sz="quarter" idx="12"/>
          </p:nvPr>
        </p:nvSpPr>
        <p:spPr/>
        <p:txBody>
          <a:bodyPr/>
          <a:lstStyle/>
          <a:p>
            <a:pPr>
              <a:defRPr/>
            </a:pPr>
            <a:fld id="{7E4690C5-E9ED-4F00-BB42-B2796919A211}" type="slidenum">
              <a:rPr lang="zh-CN" altLang="en-US" smtClean="0"/>
              <a:pPr>
                <a:defRPr/>
              </a:pPr>
              <a:t>19</a:t>
            </a:fld>
            <a:endParaRPr lang="zh-CN" altLang="en-US"/>
          </a:p>
        </p:txBody>
      </p:sp>
      <p:pic>
        <p:nvPicPr>
          <p:cNvPr id="8"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642918"/>
            <a:ext cx="9001156" cy="6186309"/>
          </a:xfrm>
          <a:prstGeom prst="rect">
            <a:avLst/>
          </a:prstGeom>
        </p:spPr>
        <p:txBody>
          <a:bodyPr wrap="square">
            <a:spAutoFit/>
          </a:bodyPr>
          <a:lstStyle/>
          <a:p>
            <a:pPr>
              <a:lnSpc>
                <a:spcPct val="150000"/>
              </a:lnSpc>
            </a:pPr>
            <a:r>
              <a:rPr lang="zh-CN" altLang="en-US" sz="2400" b="1" dirty="0" smtClean="0">
                <a:latin typeface="+mn-ea"/>
                <a:ea typeface="+mn-ea"/>
              </a:rPr>
              <a:t>       </a:t>
            </a:r>
            <a:r>
              <a:rPr lang="zh-CN" altLang="en-US" sz="2400" dirty="0" smtClean="0">
                <a:latin typeface="+mn-ea"/>
                <a:ea typeface="+mn-ea"/>
              </a:rPr>
              <a:t>最小二乘法最早是由法国数学家勒让德为解决</a:t>
            </a:r>
            <a:r>
              <a:rPr lang="zh-CN" altLang="en-US" sz="2400" b="1" dirty="0" smtClean="0">
                <a:latin typeface="+mn-ea"/>
                <a:ea typeface="+mn-ea"/>
              </a:rPr>
              <a:t>超定的矛盾线性方程组</a:t>
            </a:r>
            <a:r>
              <a:rPr lang="zh-CN" altLang="en-US" sz="2400" dirty="0" smtClean="0">
                <a:latin typeface="+mn-ea"/>
                <a:ea typeface="+mn-ea"/>
              </a:rPr>
              <a:t>以及德国数学家高斯在研究神谷星运动轨道时提出。高斯提出以</a:t>
            </a:r>
            <a:r>
              <a:rPr lang="zh-CN" altLang="en-US" sz="2400" b="1" dirty="0" smtClean="0">
                <a:latin typeface="+mn-ea"/>
                <a:ea typeface="+mn-ea"/>
              </a:rPr>
              <a:t>正态分布作为测量误差的分布</a:t>
            </a:r>
            <a:r>
              <a:rPr lang="zh-CN" altLang="en-US" sz="2400" dirty="0" smtClean="0">
                <a:latin typeface="+mn-ea"/>
                <a:ea typeface="+mn-ea"/>
              </a:rPr>
              <a:t>。</a:t>
            </a:r>
            <a:endParaRPr lang="en-US" altLang="zh-CN" sz="2400" dirty="0" smtClean="0">
              <a:latin typeface="+mn-ea"/>
              <a:ea typeface="+mn-ea"/>
            </a:endParaRPr>
          </a:p>
          <a:p>
            <a:pPr>
              <a:lnSpc>
                <a:spcPct val="150000"/>
              </a:lnSpc>
            </a:pPr>
            <a:endParaRPr lang="en-US" altLang="zh-CN" sz="2400" dirty="0" smtClean="0">
              <a:latin typeface="+mn-ea"/>
              <a:ea typeface="+mn-ea"/>
            </a:endParaRPr>
          </a:p>
          <a:p>
            <a:pPr>
              <a:lnSpc>
                <a:spcPct val="150000"/>
              </a:lnSpc>
            </a:pPr>
            <a:r>
              <a:rPr lang="zh-CN" altLang="en-US" sz="2400" smtClean="0">
                <a:latin typeface="+mn-ea"/>
                <a:ea typeface="+mn-ea"/>
              </a:rPr>
              <a:t>       最小二乘法</a:t>
            </a:r>
            <a:r>
              <a:rPr lang="zh-CN" altLang="en-US" sz="2400" dirty="0" smtClean="0">
                <a:latin typeface="+mn-ea"/>
                <a:ea typeface="+mn-ea"/>
              </a:rPr>
              <a:t>原理简单，通过</a:t>
            </a:r>
            <a:r>
              <a:rPr lang="zh-CN" altLang="en-US" sz="2400" b="1" dirty="0" smtClean="0">
                <a:latin typeface="+mn-ea"/>
                <a:ea typeface="+mn-ea"/>
              </a:rPr>
              <a:t>最小化误差的平方和</a:t>
            </a:r>
            <a:r>
              <a:rPr lang="zh-CN" altLang="en-US" sz="2400" dirty="0" smtClean="0">
                <a:latin typeface="+mn-ea"/>
                <a:ea typeface="+mn-ea"/>
              </a:rPr>
              <a:t>来寻找数据的最佳匹配函数。最小二乘法原理作为估计理论的基础，在各种优化理论和</a:t>
            </a:r>
            <a:r>
              <a:rPr lang="zh-CN" altLang="en-US" sz="2400" smtClean="0">
                <a:latin typeface="+mn-ea"/>
                <a:ea typeface="+mn-ea"/>
              </a:rPr>
              <a:t>统计估计理论中</a:t>
            </a:r>
            <a:r>
              <a:rPr lang="zh-CN" altLang="en-US" sz="2400" dirty="0" smtClean="0">
                <a:latin typeface="+mn-ea"/>
                <a:ea typeface="+mn-ea"/>
              </a:rPr>
              <a:t>具有重要作用。</a:t>
            </a:r>
            <a:endParaRPr lang="en-US" altLang="zh-CN" sz="2400" dirty="0" smtClean="0">
              <a:latin typeface="+mn-ea"/>
              <a:ea typeface="+mn-ea"/>
            </a:endParaRPr>
          </a:p>
          <a:p>
            <a:pPr>
              <a:lnSpc>
                <a:spcPct val="150000"/>
              </a:lnSpc>
            </a:pPr>
            <a:endParaRPr lang="en-US" altLang="zh-CN" sz="2400" dirty="0" smtClean="0">
              <a:latin typeface="+mn-ea"/>
              <a:ea typeface="+mn-ea"/>
            </a:endParaRPr>
          </a:p>
          <a:p>
            <a:pPr>
              <a:lnSpc>
                <a:spcPct val="150000"/>
              </a:lnSpc>
            </a:pPr>
            <a:r>
              <a:rPr lang="en-US" altLang="zh-CN" sz="2400" smtClean="0">
                <a:latin typeface="+mn-ea"/>
                <a:ea typeface="+mn-ea"/>
              </a:rPr>
              <a:t>       </a:t>
            </a:r>
            <a:r>
              <a:rPr lang="zh-CN" altLang="en-US" sz="2400" smtClean="0">
                <a:latin typeface="+mn-ea"/>
                <a:ea typeface="+mn-ea"/>
              </a:rPr>
              <a:t>最小二乘法</a:t>
            </a:r>
            <a:r>
              <a:rPr lang="zh-CN" altLang="en-US" sz="2400" dirty="0" smtClean="0">
                <a:latin typeface="+mn-ea"/>
                <a:ea typeface="+mn-ea"/>
              </a:rPr>
              <a:t>的算法有一次完成算法和递推</a:t>
            </a:r>
            <a:r>
              <a:rPr lang="zh-CN" altLang="en-US" sz="2400" smtClean="0">
                <a:latin typeface="+mn-ea"/>
                <a:ea typeface="+mn-ea"/>
              </a:rPr>
              <a:t>回归算法（序贯平差法），</a:t>
            </a:r>
            <a:r>
              <a:rPr lang="zh-CN" altLang="en-US" sz="2400" dirty="0" smtClean="0">
                <a:latin typeface="+mn-ea"/>
                <a:ea typeface="+mn-ea"/>
              </a:rPr>
              <a:t>其中递推回归算法的优点是计算上便利，不仅能够提高计算速度，同时也为解决一些大规模计算问题提供了可行方法。</a:t>
            </a:r>
            <a:endParaRPr lang="zh-CN" altLang="en-US" sz="2400" dirty="0">
              <a:latin typeface="+mn-ea"/>
              <a:ea typeface="+mn-ea"/>
            </a:endParaRPr>
          </a:p>
        </p:txBody>
      </p:sp>
      <p:sp>
        <p:nvSpPr>
          <p:cNvPr id="3" name="TextBox 2"/>
          <p:cNvSpPr txBox="1"/>
          <p:nvPr/>
        </p:nvSpPr>
        <p:spPr>
          <a:xfrm>
            <a:off x="357158" y="0"/>
            <a:ext cx="2714644" cy="597921"/>
          </a:xfrm>
          <a:prstGeom prst="rect">
            <a:avLst/>
          </a:prstGeom>
          <a:noFill/>
        </p:spPr>
        <p:txBody>
          <a:bodyPr wrap="square" rtlCol="0">
            <a:spAutoFit/>
          </a:bodyPr>
          <a:lstStyle/>
          <a:p>
            <a:pPr>
              <a:lnSpc>
                <a:spcPct val="130000"/>
              </a:lnSpc>
            </a:pPr>
            <a:r>
              <a:rPr lang="zh-CN" altLang="en-US" sz="2800" b="1" dirty="0" smtClean="0">
                <a:solidFill>
                  <a:srgbClr val="FF0000"/>
                </a:solidFill>
                <a:latin typeface="微软雅黑" pitchFamily="34" charset="-122"/>
                <a:ea typeface="微软雅黑" pitchFamily="34" charset="-122"/>
              </a:rPr>
              <a:t>简介：</a:t>
            </a:r>
            <a:endParaRPr lang="zh-CN" altLang="en-US" sz="2800" b="1" dirty="0">
              <a:solidFill>
                <a:srgbClr val="FF0000"/>
              </a:solidFill>
              <a:latin typeface="微软雅黑" pitchFamily="34" charset="-122"/>
              <a:ea typeface="微软雅黑" pitchFamily="34" charset="-122"/>
            </a:endParaRPr>
          </a:p>
        </p:txBody>
      </p:sp>
      <p:pic>
        <p:nvPicPr>
          <p:cNvPr id="4"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6" name="灯片编号占位符 5"/>
          <p:cNvSpPr>
            <a:spLocks noGrp="1"/>
          </p:cNvSpPr>
          <p:nvPr>
            <p:ph type="sldNum" sz="quarter" idx="12"/>
          </p:nvPr>
        </p:nvSpPr>
        <p:spPr/>
        <p:txBody>
          <a:bodyPr/>
          <a:lstStyle/>
          <a:p>
            <a:pPr>
              <a:defRPr/>
            </a:pPr>
            <a:fld id="{008083A2-84D4-4BD8-97ED-7867E779500A}" type="slidenum">
              <a:rPr lang="zh-CN" altLang="en-US" smtClean="0"/>
              <a:pPr>
                <a:defRPr/>
              </a:pPr>
              <a:t>2</a:t>
            </a:fld>
            <a:endParaRPr lang="zh-CN" alt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3"/>
          <p:cNvSpPr>
            <a:spLocks noGrp="1" noChangeArrowheads="1"/>
          </p:cNvSpPr>
          <p:nvPr>
            <p:ph idx="1"/>
          </p:nvPr>
        </p:nvSpPr>
        <p:spPr>
          <a:xfrm>
            <a:off x="0" y="0"/>
            <a:ext cx="9144000" cy="4500570"/>
          </a:xfrm>
        </p:spPr>
        <p:txBody>
          <a:bodyPr/>
          <a:lstStyle/>
          <a:p>
            <a:pPr eaLnBrk="1" hangingPunct="1">
              <a:buNone/>
            </a:pPr>
            <a:r>
              <a:rPr lang="zh-CN" altLang="en-US" sz="2400" b="1" dirty="0" smtClean="0">
                <a:solidFill>
                  <a:srgbClr val="FF0000"/>
                </a:solidFill>
              </a:rPr>
              <a:t>极大似然法基本思想：</a:t>
            </a:r>
          </a:p>
          <a:p>
            <a:pPr eaLnBrk="1" hangingPunct="1">
              <a:buNone/>
            </a:pPr>
            <a:endParaRPr lang="zh-CN" altLang="en-US" sz="2400" b="1" dirty="0" smtClean="0"/>
          </a:p>
          <a:p>
            <a:pPr eaLnBrk="1" hangingPunct="1">
              <a:buNone/>
            </a:pPr>
            <a:endParaRPr lang="zh-CN" altLang="en-US" sz="2400" b="1" dirty="0" smtClean="0"/>
          </a:p>
          <a:p>
            <a:pPr eaLnBrk="1" hangingPunct="1">
              <a:buNone/>
            </a:pPr>
            <a:endParaRPr lang="zh-CN" altLang="en-US" sz="2400" b="1" dirty="0" smtClean="0"/>
          </a:p>
          <a:p>
            <a:pPr eaLnBrk="1" hangingPunct="1">
              <a:buNone/>
            </a:pPr>
            <a:endParaRPr lang="zh-CN" altLang="en-US" sz="2400" dirty="0" smtClean="0"/>
          </a:p>
          <a:p>
            <a:pPr eaLnBrk="1" hangingPunct="1">
              <a:buNone/>
            </a:pPr>
            <a:endParaRPr lang="zh-CN" altLang="en-US" sz="2400" dirty="0" smtClean="0"/>
          </a:p>
          <a:p>
            <a:pPr eaLnBrk="1" hangingPunct="1">
              <a:buNone/>
            </a:pPr>
            <a:endParaRPr lang="en-US" altLang="zh-CN" sz="2000" b="1" smtClean="0">
              <a:solidFill>
                <a:srgbClr val="00B050"/>
              </a:solidFill>
            </a:endParaRPr>
          </a:p>
        </p:txBody>
      </p:sp>
      <p:graphicFrame>
        <p:nvGraphicFramePr>
          <p:cNvPr id="14339" name="Object 1"/>
          <p:cNvGraphicFramePr>
            <a:graphicFrameLocks noChangeAspect="1"/>
          </p:cNvGraphicFramePr>
          <p:nvPr/>
        </p:nvGraphicFramePr>
        <p:xfrm>
          <a:off x="285720" y="2571744"/>
          <a:ext cx="8594725" cy="1895475"/>
        </p:xfrm>
        <a:graphic>
          <a:graphicData uri="http://schemas.openxmlformats.org/presentationml/2006/ole">
            <p:oleObj spid="_x0000_s35843" name="公式" r:id="rId3" imgW="4495680" imgH="990360" progId="Equation.3">
              <p:embed/>
            </p:oleObj>
          </a:graphicData>
        </a:graphic>
      </p:graphicFrame>
      <p:sp>
        <p:nvSpPr>
          <p:cNvPr id="5" name="TextBox 4"/>
          <p:cNvSpPr txBox="1"/>
          <p:nvPr/>
        </p:nvSpPr>
        <p:spPr>
          <a:xfrm>
            <a:off x="0" y="2214554"/>
            <a:ext cx="3857620" cy="345094"/>
          </a:xfrm>
          <a:prstGeom prst="rect">
            <a:avLst/>
          </a:prstGeom>
          <a:noFill/>
        </p:spPr>
        <p:txBody>
          <a:bodyPr wrap="square" rtlCol="0">
            <a:spAutoFit/>
          </a:bodyPr>
          <a:lstStyle/>
          <a:p>
            <a:pPr>
              <a:lnSpc>
                <a:spcPct val="130000"/>
              </a:lnSpc>
            </a:pPr>
            <a:r>
              <a:rPr lang="en-US" altLang="zh-CN" sz="1400" b="1" dirty="0" smtClean="0">
                <a:solidFill>
                  <a:srgbClr val="FF0000"/>
                </a:solidFill>
                <a:latin typeface="微软雅黑" pitchFamily="34" charset="-122"/>
                <a:ea typeface="微软雅黑" pitchFamily="34" charset="-122"/>
              </a:rPr>
              <a:t>~~~~~~~~~~~~~~~~~~</a:t>
            </a:r>
            <a:endParaRPr lang="zh-CN" altLang="en-US" sz="1400" b="1" dirty="0">
              <a:solidFill>
                <a:srgbClr val="FF0000"/>
              </a:solidFill>
              <a:latin typeface="微软雅黑" pitchFamily="34" charset="-122"/>
              <a:ea typeface="微软雅黑" pitchFamily="34" charset="-122"/>
            </a:endParaRPr>
          </a:p>
        </p:txBody>
      </p:sp>
      <p:sp>
        <p:nvSpPr>
          <p:cNvPr id="6" name="TextBox 5"/>
          <p:cNvSpPr txBox="1"/>
          <p:nvPr/>
        </p:nvSpPr>
        <p:spPr>
          <a:xfrm>
            <a:off x="0" y="714356"/>
            <a:ext cx="9144000" cy="1532727"/>
          </a:xfrm>
          <a:prstGeom prst="rect">
            <a:avLst/>
          </a:prstGeom>
          <a:noFill/>
        </p:spPr>
        <p:txBody>
          <a:bodyPr wrap="square" rtlCol="0">
            <a:spAutoFit/>
          </a:bodyPr>
          <a:lstStyle/>
          <a:p>
            <a:pPr>
              <a:lnSpc>
                <a:spcPct val="130000"/>
              </a:lnSpc>
            </a:pPr>
            <a:r>
              <a:rPr lang="zh-CN" altLang="en-US" sz="2400" smtClean="0">
                <a:latin typeface="微软雅黑" pitchFamily="34" charset="-122"/>
                <a:ea typeface="微软雅黑" pitchFamily="34" charset="-122"/>
              </a:rPr>
              <a:t>      将</a:t>
            </a:r>
            <a:r>
              <a:rPr lang="zh-CN" altLang="en-US" sz="2400" dirty="0" smtClean="0">
                <a:latin typeface="微软雅黑" pitchFamily="34" charset="-122"/>
                <a:ea typeface="微软雅黑" pitchFamily="34" charset="-122"/>
              </a:rPr>
              <a:t>似然函数</a:t>
            </a:r>
            <a:r>
              <a:rPr lang="en-US" altLang="zh-CN" sz="2400" dirty="0" smtClean="0">
                <a:latin typeface="微软雅黑" pitchFamily="34" charset="-122"/>
                <a:ea typeface="微软雅黑" pitchFamily="34" charset="-122"/>
              </a:rPr>
              <a:t>G</a:t>
            </a:r>
            <a:r>
              <a:rPr lang="zh-CN" altLang="en-US" sz="2400" dirty="0" smtClean="0">
                <a:latin typeface="微软雅黑" pitchFamily="34" charset="-122"/>
                <a:ea typeface="微软雅黑" pitchFamily="34" charset="-122"/>
              </a:rPr>
              <a:t>视为参数的函数</a:t>
            </a:r>
            <a:r>
              <a:rPr lang="zh-CN" altLang="en-US" sz="2400" smtClean="0">
                <a:latin typeface="微软雅黑" pitchFamily="34" charset="-122"/>
                <a:ea typeface="微软雅黑" pitchFamily="34" charset="-122"/>
              </a:rPr>
              <a:t>（样本值</a:t>
            </a:r>
            <a:r>
              <a:rPr lang="en-US" altLang="zh-CN" sz="2400" smtClean="0">
                <a:latin typeface="微软雅黑" pitchFamily="34" charset="-122"/>
                <a:ea typeface="微软雅黑" pitchFamily="34" charset="-122"/>
              </a:rPr>
              <a:t>L</a:t>
            </a:r>
            <a:r>
              <a:rPr lang="zh-CN" altLang="en-US" sz="2400" smtClean="0">
                <a:latin typeface="微软雅黑" pitchFamily="34" charset="-122"/>
                <a:ea typeface="微软雅黑" pitchFamily="34" charset="-122"/>
              </a:rPr>
              <a:t>视为</a:t>
            </a:r>
            <a:r>
              <a:rPr lang="zh-CN" altLang="en-US" sz="2400" dirty="0" smtClean="0">
                <a:latin typeface="微软雅黑" pitchFamily="34" charset="-122"/>
                <a:ea typeface="微软雅黑" pitchFamily="34" charset="-122"/>
              </a:rPr>
              <a:t>固定值），若哪一组参数估值能使已经抽取的样本值出现的可能性最大，那这一组参数估值就是最或然估值（极大似然估值）。</a:t>
            </a:r>
            <a:endParaRPr lang="zh-CN" altLang="en-US" sz="2400" dirty="0">
              <a:latin typeface="微软雅黑" pitchFamily="34" charset="-122"/>
              <a:ea typeface="微软雅黑" pitchFamily="34" charset="-122"/>
            </a:endParaRPr>
          </a:p>
        </p:txBody>
      </p:sp>
      <p:sp>
        <p:nvSpPr>
          <p:cNvPr id="8" name="灯片编号占位符 7"/>
          <p:cNvSpPr>
            <a:spLocks noGrp="1"/>
          </p:cNvSpPr>
          <p:nvPr>
            <p:ph type="sldNum" sz="quarter" idx="12"/>
          </p:nvPr>
        </p:nvSpPr>
        <p:spPr/>
        <p:txBody>
          <a:bodyPr/>
          <a:lstStyle/>
          <a:p>
            <a:pPr>
              <a:defRPr/>
            </a:pPr>
            <a:fld id="{7E4690C5-E9ED-4F00-BB42-B2796919A211}" type="slidenum">
              <a:rPr lang="zh-CN" altLang="en-US" smtClean="0"/>
              <a:pPr>
                <a:defRPr/>
              </a:pPr>
              <a:t>20</a:t>
            </a:fld>
            <a:endParaRPr lang="zh-CN" altLang="en-US"/>
          </a:p>
        </p:txBody>
      </p:sp>
      <p:pic>
        <p:nvPicPr>
          <p:cNvPr id="9"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0" name="TextBox 9"/>
          <p:cNvSpPr txBox="1"/>
          <p:nvPr/>
        </p:nvSpPr>
        <p:spPr>
          <a:xfrm>
            <a:off x="214282" y="4572008"/>
            <a:ext cx="6429420" cy="1884618"/>
          </a:xfrm>
          <a:prstGeom prst="rect">
            <a:avLst/>
          </a:prstGeom>
          <a:noFill/>
        </p:spPr>
        <p:txBody>
          <a:bodyPr wrap="square" rtlCol="0">
            <a:spAutoFit/>
          </a:bodyPr>
          <a:lstStyle/>
          <a:p>
            <a:pPr eaLnBrk="1" hangingPunct="1">
              <a:lnSpc>
                <a:spcPct val="150000"/>
              </a:lnSpc>
              <a:buNone/>
            </a:pPr>
            <a:r>
              <a:rPr lang="zh-CN" altLang="en-US" sz="2000" b="1" smtClean="0">
                <a:solidFill>
                  <a:srgbClr val="00B050"/>
                </a:solidFill>
                <a:latin typeface="+mn-ea"/>
                <a:ea typeface="+mn-ea"/>
              </a:rPr>
              <a:t>极大似然法与最小二乘法的异同点：</a:t>
            </a:r>
            <a:endParaRPr lang="zh-CN" altLang="en-US" sz="2000" smtClean="0">
              <a:solidFill>
                <a:srgbClr val="00B050"/>
              </a:solidFill>
              <a:latin typeface="+mn-ea"/>
              <a:ea typeface="+mn-ea"/>
            </a:endParaRPr>
          </a:p>
          <a:p>
            <a:pPr eaLnBrk="1" hangingPunct="1">
              <a:lnSpc>
                <a:spcPct val="150000"/>
              </a:lnSpc>
              <a:buNone/>
            </a:pPr>
            <a:r>
              <a:rPr lang="zh-CN" altLang="en-US" sz="2000" b="1" smtClean="0">
                <a:solidFill>
                  <a:srgbClr val="FF0000"/>
                </a:solidFill>
                <a:latin typeface="+mn-ea"/>
                <a:ea typeface="+mn-ea"/>
              </a:rPr>
              <a:t>    极大似然法</a:t>
            </a:r>
            <a:r>
              <a:rPr lang="zh-CN" altLang="en-US" sz="2000" b="1" smtClean="0">
                <a:solidFill>
                  <a:schemeClr val="tx1">
                    <a:lumMod val="90000"/>
                    <a:lumOff val="10000"/>
                  </a:schemeClr>
                </a:solidFill>
                <a:latin typeface="+mn-ea"/>
                <a:ea typeface="+mn-ea"/>
              </a:rPr>
              <a:t>：必须知道母体的分布；</a:t>
            </a:r>
          </a:p>
          <a:p>
            <a:pPr eaLnBrk="1" hangingPunct="1">
              <a:lnSpc>
                <a:spcPct val="150000"/>
              </a:lnSpc>
              <a:buNone/>
            </a:pPr>
            <a:r>
              <a:rPr lang="zh-CN" altLang="en-US" sz="2000" b="1" smtClean="0">
                <a:solidFill>
                  <a:srgbClr val="FF0000"/>
                </a:solidFill>
                <a:latin typeface="+mn-ea"/>
                <a:ea typeface="+mn-ea"/>
              </a:rPr>
              <a:t>    最小二乘法</a:t>
            </a:r>
            <a:r>
              <a:rPr lang="zh-CN" altLang="en-US" sz="2000" b="1" smtClean="0">
                <a:solidFill>
                  <a:schemeClr val="tx1">
                    <a:lumMod val="90000"/>
                    <a:lumOff val="10000"/>
                  </a:schemeClr>
                </a:solidFill>
                <a:latin typeface="+mn-ea"/>
                <a:ea typeface="+mn-ea"/>
              </a:rPr>
              <a:t>：可不知母体的分布。</a:t>
            </a:r>
          </a:p>
          <a:p>
            <a:pPr eaLnBrk="1" hangingPunct="1">
              <a:lnSpc>
                <a:spcPct val="150000"/>
              </a:lnSpc>
              <a:buNone/>
            </a:pPr>
            <a:r>
              <a:rPr lang="zh-CN" altLang="en-US" sz="2000" b="1" smtClean="0">
                <a:solidFill>
                  <a:schemeClr val="tx1">
                    <a:lumMod val="90000"/>
                    <a:lumOff val="10000"/>
                  </a:schemeClr>
                </a:solidFill>
                <a:latin typeface="+mn-ea"/>
                <a:ea typeface="+mn-ea"/>
              </a:rPr>
              <a:t>当观测值服从正态分布时，二者等价。</a:t>
            </a:r>
            <a:endParaRPr lang="zh-CN" altLang="en-US" sz="2000" dirty="0">
              <a:solidFill>
                <a:schemeClr val="tx1">
                  <a:lumMod val="90000"/>
                  <a:lumOff val="10000"/>
                </a:schemeClr>
              </a:solidFill>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008083A2-84D4-4BD8-97ED-7867E779500A}" type="slidenum">
              <a:rPr lang="zh-CN" altLang="en-US" smtClean="0"/>
              <a:pPr>
                <a:defRPr/>
              </a:pPr>
              <a:t>21</a:t>
            </a:fld>
            <a:endParaRPr lang="zh-CN" altLang="en-US"/>
          </a:p>
        </p:txBody>
      </p:sp>
      <p:pic>
        <p:nvPicPr>
          <p:cNvPr id="4" name="图片 3" descr="742ee25d0078fc0ac426a4b7bf48fa8.jpg"/>
          <p:cNvPicPr>
            <a:picLocks noChangeAspect="1"/>
          </p:cNvPicPr>
          <p:nvPr/>
        </p:nvPicPr>
        <p:blipFill>
          <a:blip r:embed="rId2" cstate="print"/>
          <a:stretch>
            <a:fillRect/>
          </a:stretch>
        </p:blipFill>
        <p:spPr>
          <a:xfrm>
            <a:off x="285720" y="214290"/>
            <a:ext cx="6608303" cy="6215082"/>
          </a:xfrm>
          <a:prstGeom prst="rect">
            <a:avLst/>
          </a:prstGeom>
        </p:spPr>
      </p:pic>
      <p:sp>
        <p:nvSpPr>
          <p:cNvPr id="5" name="TextBox 4"/>
          <p:cNvSpPr txBox="1"/>
          <p:nvPr/>
        </p:nvSpPr>
        <p:spPr>
          <a:xfrm>
            <a:off x="7143768" y="928670"/>
            <a:ext cx="1785950" cy="3293209"/>
          </a:xfrm>
          <a:prstGeom prst="rect">
            <a:avLst/>
          </a:prstGeom>
          <a:noFill/>
        </p:spPr>
        <p:txBody>
          <a:bodyPr wrap="square" rtlCol="0">
            <a:spAutoFit/>
          </a:bodyPr>
          <a:lstStyle/>
          <a:p>
            <a:pPr>
              <a:lnSpc>
                <a:spcPct val="130000"/>
              </a:lnSpc>
            </a:pPr>
            <a:r>
              <a:rPr lang="zh-CN" altLang="en-US" sz="2000" b="1" smtClean="0">
                <a:solidFill>
                  <a:srgbClr val="C00000"/>
                </a:solidFill>
                <a:latin typeface="微软雅黑" pitchFamily="34" charset="-122"/>
                <a:ea typeface="微软雅黑" pitchFamily="34" charset="-122"/>
              </a:rPr>
              <a:t>经典平差法教材过去常用“最小二乘法”命名。</a:t>
            </a:r>
            <a:endParaRPr lang="en-US" altLang="zh-CN" sz="2000" b="1" smtClean="0">
              <a:solidFill>
                <a:srgbClr val="C00000"/>
              </a:solidFill>
              <a:latin typeface="微软雅黑" pitchFamily="34" charset="-122"/>
              <a:ea typeface="微软雅黑" pitchFamily="34" charset="-122"/>
            </a:endParaRPr>
          </a:p>
          <a:p>
            <a:pPr>
              <a:lnSpc>
                <a:spcPct val="130000"/>
              </a:lnSpc>
            </a:pPr>
            <a:r>
              <a:rPr lang="zh-CN" altLang="en-US" sz="2000" b="1" smtClean="0">
                <a:solidFill>
                  <a:srgbClr val="C00000"/>
                </a:solidFill>
                <a:latin typeface="微软雅黑" pitchFamily="34" charset="-122"/>
                <a:ea typeface="微软雅黑" pitchFamily="34" charset="-122"/>
              </a:rPr>
              <a:t>可见最小二乘原则是经典平差法中最重要的准则。</a:t>
            </a:r>
            <a:endParaRPr lang="zh-CN" altLang="en-US" sz="2000" b="1" dirty="0">
              <a:solidFill>
                <a:srgbClr val="C00000"/>
              </a:solidFill>
              <a:latin typeface="微软雅黑" pitchFamily="34" charset="-122"/>
              <a:ea typeface="微软雅黑" pitchFamily="34" charset="-122"/>
            </a:endParaRPr>
          </a:p>
        </p:txBody>
      </p:sp>
      <p:pic>
        <p:nvPicPr>
          <p:cNvPr id="6"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idx="1"/>
          </p:nvPr>
        </p:nvSpPr>
        <p:spPr>
          <a:xfrm>
            <a:off x="0" y="0"/>
            <a:ext cx="9144000" cy="6858000"/>
          </a:xfrm>
        </p:spPr>
        <p:txBody>
          <a:bodyPr/>
          <a:lstStyle/>
          <a:p>
            <a:pPr eaLnBrk="1" hangingPunct="1">
              <a:buNone/>
            </a:pPr>
            <a:r>
              <a:rPr lang="zh-CN" altLang="en-US" sz="2400" b="1" dirty="0" smtClean="0">
                <a:solidFill>
                  <a:schemeClr val="tx1">
                    <a:lumMod val="90000"/>
                    <a:lumOff val="10000"/>
                  </a:schemeClr>
                </a:solidFill>
              </a:rPr>
              <a:t>  </a:t>
            </a:r>
            <a:r>
              <a:rPr lang="zh-CN" altLang="en-US" sz="2800" b="1" dirty="0" smtClean="0">
                <a:solidFill>
                  <a:srgbClr val="00B0F0"/>
                </a:solidFill>
              </a:rPr>
              <a:t>例：</a:t>
            </a:r>
          </a:p>
        </p:txBody>
      </p:sp>
      <p:graphicFrame>
        <p:nvGraphicFramePr>
          <p:cNvPr id="15362" name="Object 4"/>
          <p:cNvGraphicFramePr>
            <a:graphicFrameLocks noChangeAspect="1"/>
          </p:cNvGraphicFramePr>
          <p:nvPr/>
        </p:nvGraphicFramePr>
        <p:xfrm>
          <a:off x="214282" y="1000108"/>
          <a:ext cx="8683625" cy="3243263"/>
        </p:xfrm>
        <a:graphic>
          <a:graphicData uri="http://schemas.openxmlformats.org/presentationml/2006/ole">
            <p:oleObj spid="_x0000_s36866" name="公式" r:id="rId3" imgW="3466800" imgH="1295280" progId="Equation.3">
              <p:embed/>
            </p:oleObj>
          </a:graphicData>
        </a:graphic>
      </p:graphicFrame>
      <p:sp>
        <p:nvSpPr>
          <p:cNvPr id="5" name="灯片编号占位符 4"/>
          <p:cNvSpPr>
            <a:spLocks noGrp="1"/>
          </p:cNvSpPr>
          <p:nvPr>
            <p:ph type="sldNum" sz="quarter" idx="12"/>
          </p:nvPr>
        </p:nvSpPr>
        <p:spPr/>
        <p:txBody>
          <a:bodyPr/>
          <a:lstStyle/>
          <a:p>
            <a:pPr>
              <a:defRPr/>
            </a:pPr>
            <a:fld id="{7E4690C5-E9ED-4F00-BB42-B2796919A211}" type="slidenum">
              <a:rPr lang="zh-CN" altLang="en-US" smtClean="0"/>
              <a:pPr>
                <a:defRPr/>
              </a:pPr>
              <a:t>22</a:t>
            </a:fld>
            <a:endParaRPr lang="zh-CN" altLang="en-US"/>
          </a:p>
        </p:txBody>
      </p:sp>
      <p:pic>
        <p:nvPicPr>
          <p:cNvPr id="6"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0" y="0"/>
            <a:ext cx="7643834" cy="642918"/>
          </a:xfrm>
        </p:spPr>
        <p:txBody>
          <a:bodyPr/>
          <a:lstStyle/>
          <a:p>
            <a:pPr eaLnBrk="1" hangingPunct="1">
              <a:spcBef>
                <a:spcPct val="50000"/>
              </a:spcBef>
            </a:pPr>
            <a:r>
              <a:rPr lang="en-US" altLang="zh-CN" sz="3200" smtClean="0"/>
              <a:t>4.1  </a:t>
            </a:r>
            <a:r>
              <a:rPr sz="3200" smtClean="0"/>
              <a:t>测量平差</a:t>
            </a:r>
            <a:r>
              <a:rPr sz="3200" dirty="0" smtClean="0"/>
              <a:t>的数学模型</a:t>
            </a:r>
          </a:p>
        </p:txBody>
      </p:sp>
      <p:sp>
        <p:nvSpPr>
          <p:cNvPr id="21507" name="Rectangle 3"/>
          <p:cNvSpPr>
            <a:spLocks noGrp="1" noChangeArrowheads="1"/>
          </p:cNvSpPr>
          <p:nvPr>
            <p:ph idx="1"/>
          </p:nvPr>
        </p:nvSpPr>
        <p:spPr>
          <a:xfrm>
            <a:off x="0" y="838200"/>
            <a:ext cx="9144000" cy="6019800"/>
          </a:xfrm>
        </p:spPr>
        <p:txBody>
          <a:bodyPr/>
          <a:lstStyle/>
          <a:p>
            <a:pPr eaLnBrk="1" hangingPunct="1">
              <a:buNone/>
            </a:pPr>
            <a:r>
              <a:rPr lang="zh-CN" altLang="en-US" sz="2400" dirty="0" smtClean="0">
                <a:solidFill>
                  <a:schemeClr val="tx1">
                    <a:lumMod val="90000"/>
                    <a:lumOff val="10000"/>
                  </a:schemeClr>
                </a:solidFill>
              </a:rPr>
              <a:t>模型：对客观事物的高度概括。</a:t>
            </a:r>
          </a:p>
          <a:p>
            <a:pPr eaLnBrk="1" hangingPunct="1">
              <a:buNone/>
            </a:pPr>
            <a:r>
              <a:rPr lang="zh-CN" altLang="en-US" sz="2400" smtClean="0">
                <a:solidFill>
                  <a:schemeClr val="tx1">
                    <a:lumMod val="90000"/>
                    <a:lumOff val="10000"/>
                  </a:schemeClr>
                </a:solidFill>
              </a:rPr>
              <a:t>分类：</a:t>
            </a:r>
            <a:r>
              <a:rPr lang="en-US" altLang="zh-CN" sz="2400" smtClean="0">
                <a:solidFill>
                  <a:schemeClr val="tx1">
                    <a:lumMod val="90000"/>
                    <a:lumOff val="10000"/>
                  </a:schemeClr>
                </a:solidFill>
              </a:rPr>
              <a:t>1</a:t>
            </a:r>
            <a:r>
              <a:rPr lang="en-US" altLang="zh-CN" sz="2400" dirty="0" smtClean="0">
                <a:solidFill>
                  <a:schemeClr val="tx1">
                    <a:lumMod val="90000"/>
                    <a:lumOff val="10000"/>
                  </a:schemeClr>
                </a:solidFill>
              </a:rPr>
              <a:t>)</a:t>
            </a:r>
            <a:r>
              <a:rPr lang="zh-CN" altLang="en-US" sz="2400" dirty="0" smtClean="0">
                <a:solidFill>
                  <a:schemeClr val="tx1">
                    <a:lumMod val="90000"/>
                    <a:lumOff val="10000"/>
                  </a:schemeClr>
                </a:solidFill>
              </a:rPr>
              <a:t>形象模型：航模、建筑模型等；</a:t>
            </a:r>
          </a:p>
          <a:p>
            <a:pPr eaLnBrk="1" hangingPunct="1">
              <a:buNone/>
            </a:pPr>
            <a:r>
              <a:rPr lang="en-US" altLang="zh-CN" sz="2400" smtClean="0">
                <a:solidFill>
                  <a:schemeClr val="tx1">
                    <a:lumMod val="90000"/>
                    <a:lumOff val="10000"/>
                  </a:schemeClr>
                </a:solidFill>
              </a:rPr>
              <a:t>           2</a:t>
            </a:r>
            <a:r>
              <a:rPr lang="en-US" altLang="zh-CN" sz="2400" dirty="0" smtClean="0">
                <a:solidFill>
                  <a:schemeClr val="tx1">
                    <a:lumMod val="90000"/>
                    <a:lumOff val="10000"/>
                  </a:schemeClr>
                </a:solidFill>
              </a:rPr>
              <a:t>)</a:t>
            </a:r>
            <a:r>
              <a:rPr lang="zh-CN" altLang="en-US" sz="2400" dirty="0" smtClean="0">
                <a:solidFill>
                  <a:schemeClr val="tx1">
                    <a:lumMod val="90000"/>
                    <a:lumOff val="10000"/>
                  </a:schemeClr>
                </a:solidFill>
              </a:rPr>
              <a:t>抽象模型：</a:t>
            </a:r>
            <a:r>
              <a:rPr lang="zh-CN" altLang="en-US" sz="2400" smtClean="0">
                <a:solidFill>
                  <a:schemeClr val="tx1">
                    <a:lumMod val="90000"/>
                    <a:lumOff val="10000"/>
                  </a:schemeClr>
                </a:solidFill>
              </a:rPr>
              <a:t>地图、数学等式</a:t>
            </a:r>
            <a:r>
              <a:rPr lang="zh-CN" altLang="en-US" sz="2400" dirty="0" smtClean="0">
                <a:solidFill>
                  <a:schemeClr val="tx1">
                    <a:lumMod val="90000"/>
                    <a:lumOff val="10000"/>
                  </a:schemeClr>
                </a:solidFill>
              </a:rPr>
              <a:t>、不等式、数学模型等。</a:t>
            </a:r>
          </a:p>
          <a:p>
            <a:pPr eaLnBrk="1" hangingPunct="1">
              <a:buNone/>
            </a:pPr>
            <a:r>
              <a:rPr lang="zh-CN" altLang="en-US" sz="2400" b="1" smtClean="0">
                <a:solidFill>
                  <a:schemeClr val="tx1">
                    <a:lumMod val="90000"/>
                    <a:lumOff val="10000"/>
                  </a:schemeClr>
                </a:solidFill>
              </a:rPr>
              <a:t>平差的数学模型分为以下两部分：</a:t>
            </a:r>
            <a:endParaRPr lang="zh-CN" altLang="en-US" sz="2400" b="1" dirty="0" smtClean="0">
              <a:solidFill>
                <a:schemeClr val="tx1">
                  <a:lumMod val="90000"/>
                  <a:lumOff val="10000"/>
                </a:schemeClr>
              </a:solidFill>
            </a:endParaRPr>
          </a:p>
          <a:p>
            <a:pPr marL="0" indent="0" eaLnBrk="1" hangingPunct="1">
              <a:buNone/>
            </a:pPr>
            <a:r>
              <a:rPr lang="zh-CN" altLang="en-US" sz="2400" dirty="0" smtClean="0">
                <a:solidFill>
                  <a:srgbClr val="FF0000"/>
                </a:solidFill>
              </a:rPr>
              <a:t>函数</a:t>
            </a:r>
            <a:r>
              <a:rPr lang="zh-CN" altLang="en-US" sz="2400" smtClean="0">
                <a:solidFill>
                  <a:srgbClr val="FF0000"/>
                </a:solidFill>
              </a:rPr>
              <a:t>模型</a:t>
            </a:r>
            <a:r>
              <a:rPr lang="zh-CN" altLang="en-US" sz="2400" smtClean="0">
                <a:solidFill>
                  <a:schemeClr val="tx1">
                    <a:lumMod val="90000"/>
                    <a:lumOff val="10000"/>
                  </a:schemeClr>
                </a:solidFill>
              </a:rPr>
              <a:t>：描述观测值</a:t>
            </a:r>
            <a:r>
              <a:rPr lang="zh-CN" altLang="en-US" sz="2400" dirty="0" smtClean="0">
                <a:solidFill>
                  <a:schemeClr val="tx1">
                    <a:lumMod val="90000"/>
                    <a:lumOff val="10000"/>
                  </a:schemeClr>
                </a:solidFill>
              </a:rPr>
              <a:t>与</a:t>
            </a:r>
            <a:r>
              <a:rPr lang="zh-CN" altLang="en-US" sz="2400" smtClean="0">
                <a:solidFill>
                  <a:schemeClr val="tx1">
                    <a:lumMod val="90000"/>
                    <a:lumOff val="10000"/>
                  </a:schemeClr>
                </a:solidFill>
              </a:rPr>
              <a:t>观测值之间、或者</a:t>
            </a:r>
            <a:r>
              <a:rPr lang="zh-CN" altLang="en-US" sz="2400" dirty="0" smtClean="0">
                <a:solidFill>
                  <a:schemeClr val="tx1">
                    <a:lumMod val="90000"/>
                    <a:lumOff val="10000"/>
                  </a:schemeClr>
                </a:solidFill>
              </a:rPr>
              <a:t>观测值与未知</a:t>
            </a:r>
            <a:r>
              <a:rPr lang="zh-CN" altLang="en-US" sz="2400" smtClean="0">
                <a:solidFill>
                  <a:schemeClr val="tx1">
                    <a:lumMod val="90000"/>
                    <a:lumOff val="10000"/>
                  </a:schemeClr>
                </a:solidFill>
              </a:rPr>
              <a:t>参数之间关系的</a:t>
            </a:r>
            <a:r>
              <a:rPr lang="zh-CN" altLang="en-US" sz="2400" dirty="0" smtClean="0">
                <a:solidFill>
                  <a:schemeClr val="tx1">
                    <a:lumMod val="90000"/>
                    <a:lumOff val="10000"/>
                  </a:schemeClr>
                </a:solidFill>
              </a:rPr>
              <a:t>一种数学表达式；</a:t>
            </a:r>
          </a:p>
          <a:p>
            <a:pPr marL="0" indent="0" eaLnBrk="1" hangingPunct="1">
              <a:buNone/>
            </a:pPr>
            <a:r>
              <a:rPr lang="zh-CN" altLang="en-US" sz="2400" smtClean="0">
                <a:solidFill>
                  <a:srgbClr val="FF0000"/>
                </a:solidFill>
              </a:rPr>
              <a:t>随机模型</a:t>
            </a:r>
            <a:r>
              <a:rPr lang="zh-CN" altLang="en-US" sz="2400" smtClean="0">
                <a:solidFill>
                  <a:schemeClr val="tx1">
                    <a:lumMod val="90000"/>
                    <a:lumOff val="10000"/>
                  </a:schemeClr>
                </a:solidFill>
              </a:rPr>
              <a:t>：描述随机量的</a:t>
            </a:r>
            <a:r>
              <a:rPr lang="zh-CN" altLang="en-US" sz="2400" dirty="0" smtClean="0">
                <a:solidFill>
                  <a:schemeClr val="tx1">
                    <a:lumMod val="90000"/>
                    <a:lumOff val="10000"/>
                  </a:schemeClr>
                </a:solidFill>
              </a:rPr>
              <a:t>统计性质，即观测值的精度及各观测值之间可能存在的随机相关性等的数学表达式，它是经验上的一种近似</a:t>
            </a:r>
            <a:r>
              <a:rPr lang="zh-CN" altLang="en-US" sz="2400" smtClean="0">
                <a:solidFill>
                  <a:schemeClr val="tx1">
                    <a:lumMod val="90000"/>
                    <a:lumOff val="10000"/>
                  </a:schemeClr>
                </a:solidFill>
              </a:rPr>
              <a:t>关系。</a:t>
            </a:r>
            <a:r>
              <a:rPr lang="zh-CN" altLang="en-US" sz="2400" b="1" smtClean="0">
                <a:solidFill>
                  <a:schemeClr val="tx1">
                    <a:lumMod val="90000"/>
                    <a:lumOff val="10000"/>
                  </a:schemeClr>
                </a:solidFill>
              </a:rPr>
              <a:t>随机模型是平差时观测量定权的依据。</a:t>
            </a:r>
            <a:endParaRPr lang="zh-CN" altLang="en-US" sz="2400" b="1" dirty="0" smtClean="0">
              <a:solidFill>
                <a:schemeClr val="tx1">
                  <a:lumMod val="90000"/>
                  <a:lumOff val="10000"/>
                </a:schemeClr>
              </a:solidFill>
            </a:endParaRPr>
          </a:p>
        </p:txBody>
      </p:sp>
      <p:sp>
        <p:nvSpPr>
          <p:cNvPr id="5" name="灯片编号占位符 4"/>
          <p:cNvSpPr>
            <a:spLocks noGrp="1"/>
          </p:cNvSpPr>
          <p:nvPr>
            <p:ph type="sldNum" sz="quarter" idx="12"/>
          </p:nvPr>
        </p:nvSpPr>
        <p:spPr/>
        <p:txBody>
          <a:bodyPr/>
          <a:lstStyle/>
          <a:p>
            <a:pPr>
              <a:defRPr/>
            </a:pPr>
            <a:fld id="{7E4690C5-E9ED-4F00-BB42-B2796919A211}" type="slidenum">
              <a:rPr lang="zh-CN" altLang="en-US" smtClean="0"/>
              <a:pPr>
                <a:defRPr/>
              </a:pPr>
              <a:t>3</a:t>
            </a:fld>
            <a:endParaRPr lang="zh-CN" altLang="en-US"/>
          </a:p>
        </p:txBody>
      </p:sp>
      <p:pic>
        <p:nvPicPr>
          <p:cNvPr id="6"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2"/>
          <p:cNvSpPr>
            <a:spLocks noGrp="1" noChangeArrowheads="1"/>
          </p:cNvSpPr>
          <p:nvPr>
            <p:ph idx="1"/>
          </p:nvPr>
        </p:nvSpPr>
        <p:spPr>
          <a:xfrm>
            <a:off x="0" y="785794"/>
            <a:ext cx="9144000" cy="6072206"/>
          </a:xfrm>
        </p:spPr>
        <p:txBody>
          <a:bodyPr/>
          <a:lstStyle/>
          <a:p>
            <a:pPr eaLnBrk="1" hangingPunct="1">
              <a:buNone/>
            </a:pPr>
            <a:r>
              <a:rPr lang="zh-CN" altLang="en-US" sz="2400" smtClean="0">
                <a:solidFill>
                  <a:schemeClr val="tx1"/>
                </a:solidFill>
              </a:rPr>
              <a:t>同</a:t>
            </a:r>
            <a:r>
              <a:rPr lang="zh-CN" altLang="en-US" sz="2400" dirty="0" smtClean="0">
                <a:solidFill>
                  <a:schemeClr val="tx1"/>
                </a:solidFill>
              </a:rPr>
              <a:t>一个平差问题，建立不同的函数模型</a:t>
            </a:r>
            <a:r>
              <a:rPr lang="zh-CN" altLang="en-US" sz="2400" smtClean="0">
                <a:solidFill>
                  <a:schemeClr val="tx1"/>
                </a:solidFill>
              </a:rPr>
              <a:t>，就会有</a:t>
            </a:r>
            <a:r>
              <a:rPr lang="zh-CN" altLang="en-US" sz="2400" dirty="0" smtClean="0">
                <a:solidFill>
                  <a:schemeClr val="tx1"/>
                </a:solidFill>
              </a:rPr>
              <a:t>不同的平差方式。</a:t>
            </a:r>
          </a:p>
          <a:p>
            <a:pPr eaLnBrk="1" hangingPunct="1">
              <a:buNone/>
            </a:pPr>
            <a:r>
              <a:rPr lang="zh-CN" altLang="en-US" sz="2400" dirty="0" smtClean="0">
                <a:solidFill>
                  <a:schemeClr val="tx1">
                    <a:lumMod val="90000"/>
                    <a:lumOff val="10000"/>
                  </a:schemeClr>
                </a:solidFill>
              </a:rPr>
              <a:t>经典平差中的四种函数模型：</a:t>
            </a:r>
          </a:p>
          <a:p>
            <a:pPr eaLnBrk="1" hangingPunct="1">
              <a:buNone/>
            </a:pPr>
            <a:endParaRPr lang="zh-CN" altLang="en-US" dirty="0" smtClean="0"/>
          </a:p>
          <a:p>
            <a:pPr eaLnBrk="1" hangingPunct="1">
              <a:buNone/>
            </a:pPr>
            <a:endParaRPr lang="zh-CN" altLang="en-US" dirty="0" smtClean="0"/>
          </a:p>
          <a:p>
            <a:pPr eaLnBrk="1" hangingPunct="1">
              <a:buNone/>
            </a:pPr>
            <a:endParaRPr lang="zh-CN" altLang="en-US" dirty="0" smtClean="0"/>
          </a:p>
          <a:p>
            <a:pPr eaLnBrk="1" hangingPunct="1">
              <a:buNone/>
            </a:pPr>
            <a:endParaRPr lang="zh-CN" altLang="en-US" dirty="0" smtClean="0"/>
          </a:p>
          <a:p>
            <a:pPr eaLnBrk="1" hangingPunct="1">
              <a:buNone/>
            </a:pPr>
            <a:endParaRPr lang="zh-CN" altLang="en-US" dirty="0" smtClean="0"/>
          </a:p>
          <a:p>
            <a:pPr eaLnBrk="1" hangingPunct="1">
              <a:buNone/>
            </a:pPr>
            <a:endParaRPr lang="en-US" altLang="zh-CN" dirty="0" smtClean="0"/>
          </a:p>
          <a:p>
            <a:pPr eaLnBrk="1" hangingPunct="1">
              <a:buNone/>
            </a:pPr>
            <a:r>
              <a:rPr lang="zh-CN" altLang="en-US" sz="3200" b="1" smtClean="0">
                <a:solidFill>
                  <a:schemeClr val="accent4">
                    <a:lumMod val="75000"/>
                  </a:schemeClr>
                </a:solidFill>
                <a:latin typeface="华文新魏" pitchFamily="2" charset="-122"/>
                <a:ea typeface="华文新魏" pitchFamily="2" charset="-122"/>
              </a:rPr>
              <a:t>二、随机模型</a:t>
            </a:r>
            <a:r>
              <a:rPr lang="zh-CN" altLang="en-US" sz="3200" b="1" dirty="0" smtClean="0">
                <a:solidFill>
                  <a:schemeClr val="accent4">
                    <a:lumMod val="75000"/>
                  </a:schemeClr>
                </a:solidFill>
                <a:latin typeface="华文新魏" pitchFamily="2" charset="-122"/>
                <a:ea typeface="华文新魏" pitchFamily="2" charset="-122"/>
              </a:rPr>
              <a:t>：</a:t>
            </a:r>
          </a:p>
          <a:p>
            <a:pPr eaLnBrk="1" hangingPunct="1">
              <a:buNone/>
            </a:pPr>
            <a:endParaRPr lang="en-US" altLang="zh-CN" dirty="0" smtClean="0"/>
          </a:p>
        </p:txBody>
      </p:sp>
      <p:graphicFrame>
        <p:nvGraphicFramePr>
          <p:cNvPr id="1026" name="Object 3"/>
          <p:cNvGraphicFramePr>
            <a:graphicFrameLocks noChangeAspect="1"/>
          </p:cNvGraphicFramePr>
          <p:nvPr/>
        </p:nvGraphicFramePr>
        <p:xfrm>
          <a:off x="1643042" y="2143116"/>
          <a:ext cx="5143536" cy="2584679"/>
        </p:xfrm>
        <a:graphic>
          <a:graphicData uri="http://schemas.openxmlformats.org/presentationml/2006/ole">
            <p:oleObj spid="_x0000_s22530" name="公式" r:id="rId3" imgW="2527200" imgH="1269720" progId="Equation.3">
              <p:embed/>
            </p:oleObj>
          </a:graphicData>
        </a:graphic>
      </p:graphicFrame>
      <p:graphicFrame>
        <p:nvGraphicFramePr>
          <p:cNvPr id="1027" name="Object 4"/>
          <p:cNvGraphicFramePr>
            <a:graphicFrameLocks noChangeAspect="1"/>
          </p:cNvGraphicFramePr>
          <p:nvPr/>
        </p:nvGraphicFramePr>
        <p:xfrm>
          <a:off x="1714480" y="5643578"/>
          <a:ext cx="4714908" cy="630762"/>
        </p:xfrm>
        <a:graphic>
          <a:graphicData uri="http://schemas.openxmlformats.org/presentationml/2006/ole">
            <p:oleObj spid="_x0000_s22531" name="公式" r:id="rId4" imgW="1473120" imgH="241200" progId="Equation.3">
              <p:embed/>
            </p:oleObj>
          </a:graphicData>
        </a:graphic>
      </p:graphicFrame>
      <p:sp>
        <p:nvSpPr>
          <p:cNvPr id="6" name="灯片编号占位符 5"/>
          <p:cNvSpPr>
            <a:spLocks noGrp="1"/>
          </p:cNvSpPr>
          <p:nvPr>
            <p:ph type="sldNum" sz="quarter" idx="12"/>
          </p:nvPr>
        </p:nvSpPr>
        <p:spPr/>
        <p:txBody>
          <a:bodyPr/>
          <a:lstStyle/>
          <a:p>
            <a:pPr>
              <a:defRPr/>
            </a:pPr>
            <a:fld id="{7E4690C5-E9ED-4F00-BB42-B2796919A211}" type="slidenum">
              <a:rPr lang="zh-CN" altLang="en-US" smtClean="0"/>
              <a:pPr>
                <a:defRPr/>
              </a:pPr>
              <a:t>4</a:t>
            </a:fld>
            <a:endParaRPr lang="zh-CN" altLang="en-US"/>
          </a:p>
        </p:txBody>
      </p:sp>
      <p:pic>
        <p:nvPicPr>
          <p:cNvPr id="7"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8" name="TextBox 7"/>
          <p:cNvSpPr txBox="1"/>
          <p:nvPr/>
        </p:nvSpPr>
        <p:spPr>
          <a:xfrm>
            <a:off x="0" y="0"/>
            <a:ext cx="5572132" cy="732508"/>
          </a:xfrm>
          <a:prstGeom prst="rect">
            <a:avLst/>
          </a:prstGeom>
          <a:noFill/>
        </p:spPr>
        <p:txBody>
          <a:bodyPr wrap="square" rtlCol="0">
            <a:spAutoFit/>
          </a:bodyPr>
          <a:lstStyle/>
          <a:p>
            <a:pPr>
              <a:lnSpc>
                <a:spcPct val="130000"/>
              </a:lnSpc>
            </a:pPr>
            <a:r>
              <a:rPr lang="zh-CN" altLang="en-US" sz="3200" b="1" smtClean="0">
                <a:solidFill>
                  <a:schemeClr val="accent4">
                    <a:lumMod val="75000"/>
                  </a:schemeClr>
                </a:solidFill>
                <a:latin typeface="华文新魏" pitchFamily="2" charset="-122"/>
                <a:ea typeface="华文新魏" pitchFamily="2" charset="-122"/>
              </a:rPr>
              <a:t>一、经典平差的函数模型</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a:xfrm>
            <a:off x="0" y="0"/>
            <a:ext cx="7924800" cy="838200"/>
          </a:xfrm>
        </p:spPr>
        <p:txBody>
          <a:bodyPr/>
          <a:lstStyle/>
          <a:p>
            <a:pPr algn="l" eaLnBrk="1" hangingPunct="1"/>
            <a:r>
              <a:rPr sz="3200" dirty="0" smtClean="0">
                <a:solidFill>
                  <a:schemeClr val="accent4">
                    <a:lumMod val="75000"/>
                  </a:schemeClr>
                </a:solidFill>
                <a:latin typeface="华文新魏" pitchFamily="2" charset="-122"/>
                <a:ea typeface="华文新魏" pitchFamily="2" charset="-122"/>
                <a:cs typeface="+mn-cs"/>
              </a:rPr>
              <a:t>三、高斯－马尔柯夫（</a:t>
            </a:r>
            <a:r>
              <a:rPr lang="en-US" altLang="zh-CN" sz="3200" dirty="0" smtClean="0">
                <a:solidFill>
                  <a:schemeClr val="accent4">
                    <a:lumMod val="75000"/>
                  </a:schemeClr>
                </a:solidFill>
                <a:latin typeface="华文新魏" pitchFamily="2" charset="-122"/>
                <a:ea typeface="华文新魏" pitchFamily="2" charset="-122"/>
                <a:cs typeface="+mn-cs"/>
              </a:rPr>
              <a:t>G-M</a:t>
            </a:r>
            <a:r>
              <a:rPr sz="3200" dirty="0" smtClean="0">
                <a:solidFill>
                  <a:schemeClr val="accent4">
                    <a:lumMod val="75000"/>
                  </a:schemeClr>
                </a:solidFill>
                <a:latin typeface="华文新魏" pitchFamily="2" charset="-122"/>
                <a:ea typeface="华文新魏" pitchFamily="2" charset="-122"/>
                <a:cs typeface="+mn-cs"/>
              </a:rPr>
              <a:t>）</a:t>
            </a:r>
            <a:r>
              <a:rPr altLang="zh-CN" sz="3200" dirty="0" smtClean="0">
                <a:solidFill>
                  <a:schemeClr val="accent4">
                    <a:lumMod val="75000"/>
                  </a:schemeClr>
                </a:solidFill>
                <a:latin typeface="华文新魏" pitchFamily="2" charset="-122"/>
                <a:ea typeface="华文新魏" pitchFamily="2" charset="-122"/>
                <a:cs typeface="+mn-cs"/>
              </a:rPr>
              <a:t>平差模型</a:t>
            </a:r>
            <a:endParaRPr sz="3200" dirty="0" smtClean="0">
              <a:solidFill>
                <a:schemeClr val="accent4">
                  <a:lumMod val="75000"/>
                </a:schemeClr>
              </a:solidFill>
              <a:latin typeface="华文新魏" pitchFamily="2" charset="-122"/>
              <a:ea typeface="华文新魏" pitchFamily="2" charset="-122"/>
              <a:cs typeface="+mn-cs"/>
            </a:endParaRPr>
          </a:p>
        </p:txBody>
      </p:sp>
      <p:sp>
        <p:nvSpPr>
          <p:cNvPr id="2052" name="Rectangle 3"/>
          <p:cNvSpPr>
            <a:spLocks noGrp="1" noChangeArrowheads="1"/>
          </p:cNvSpPr>
          <p:nvPr>
            <p:ph idx="1"/>
          </p:nvPr>
        </p:nvSpPr>
        <p:spPr>
          <a:xfrm>
            <a:off x="0" y="762000"/>
            <a:ext cx="9144000" cy="6096000"/>
          </a:xfrm>
        </p:spPr>
        <p:txBody>
          <a:bodyPr/>
          <a:lstStyle/>
          <a:p>
            <a:pPr eaLnBrk="1" hangingPunct="1">
              <a:buFontTx/>
              <a:buNone/>
            </a:pPr>
            <a:r>
              <a:rPr lang="en-US" altLang="zh-CN" dirty="0" smtClean="0"/>
              <a:t> </a:t>
            </a:r>
          </a:p>
          <a:p>
            <a:pPr eaLnBrk="1" hangingPunct="1"/>
            <a:endParaRPr lang="en-US" altLang="zh-CN" dirty="0" smtClean="0"/>
          </a:p>
          <a:p>
            <a:pPr eaLnBrk="1" hangingPunct="1"/>
            <a:endParaRPr lang="en-US" altLang="zh-CN" dirty="0" smtClean="0"/>
          </a:p>
          <a:p>
            <a:pPr eaLnBrk="1" hangingPunct="1"/>
            <a:endParaRPr lang="en-US" altLang="zh-CN" dirty="0" smtClean="0"/>
          </a:p>
          <a:p>
            <a:pPr eaLnBrk="1" hangingPunct="1">
              <a:buNone/>
            </a:pPr>
            <a:r>
              <a:rPr lang="zh-CN" altLang="en-US" sz="2800" dirty="0" smtClean="0">
                <a:solidFill>
                  <a:srgbClr val="C00000"/>
                </a:solidFill>
              </a:rPr>
              <a:t>以上简称</a:t>
            </a:r>
            <a:r>
              <a:rPr lang="en-US" altLang="zh-CN" sz="2800" dirty="0" smtClean="0">
                <a:solidFill>
                  <a:srgbClr val="C00000"/>
                </a:solidFill>
              </a:rPr>
              <a:t>G-M</a:t>
            </a:r>
            <a:r>
              <a:rPr lang="zh-CN" altLang="en-US" sz="2800" dirty="0" smtClean="0">
                <a:solidFill>
                  <a:srgbClr val="C00000"/>
                </a:solidFill>
              </a:rPr>
              <a:t>模型，是经典平差所依据的数学模型。</a:t>
            </a:r>
            <a:endParaRPr lang="en-US" altLang="zh-CN" sz="2800" dirty="0" smtClean="0">
              <a:solidFill>
                <a:srgbClr val="C00000"/>
              </a:solidFill>
            </a:endParaRPr>
          </a:p>
          <a:p>
            <a:pPr eaLnBrk="1" hangingPunct="1"/>
            <a:endParaRPr lang="en-US" altLang="zh-CN" dirty="0" smtClean="0"/>
          </a:p>
          <a:p>
            <a:pPr eaLnBrk="1" hangingPunct="1"/>
            <a:endParaRPr lang="en-US" altLang="zh-CN" dirty="0" smtClean="0"/>
          </a:p>
          <a:p>
            <a:pPr eaLnBrk="1" hangingPunct="1">
              <a:buNone/>
            </a:pPr>
            <a:r>
              <a:rPr lang="zh-CN" altLang="en-US" sz="2400" b="1" smtClean="0">
                <a:solidFill>
                  <a:schemeClr val="tx1">
                    <a:lumMod val="90000"/>
                    <a:lumOff val="10000"/>
                  </a:schemeClr>
                </a:solidFill>
              </a:rPr>
              <a:t>高斯用</a:t>
            </a:r>
            <a:r>
              <a:rPr lang="zh-CN" altLang="en-US" sz="2400" b="1" dirty="0" smtClean="0">
                <a:solidFill>
                  <a:schemeClr val="tx1">
                    <a:lumMod val="90000"/>
                    <a:lumOff val="10000"/>
                  </a:schemeClr>
                </a:solidFill>
              </a:rPr>
              <a:t>上述模型证明了最小二乘法将得到参数的最佳估值；</a:t>
            </a:r>
          </a:p>
          <a:p>
            <a:pPr eaLnBrk="1" hangingPunct="1">
              <a:buNone/>
            </a:pPr>
            <a:r>
              <a:rPr lang="zh-CN" altLang="en-US" sz="2400" b="1" smtClean="0">
                <a:solidFill>
                  <a:schemeClr val="tx1">
                    <a:lumMod val="90000"/>
                    <a:lumOff val="10000"/>
                  </a:schemeClr>
                </a:solidFill>
              </a:rPr>
              <a:t>马尔柯夫用</a:t>
            </a:r>
            <a:r>
              <a:rPr lang="zh-CN" altLang="en-US" sz="2400" b="1" dirty="0" smtClean="0">
                <a:solidFill>
                  <a:schemeClr val="tx1">
                    <a:lumMod val="90000"/>
                    <a:lumOff val="10000"/>
                  </a:schemeClr>
                </a:solidFill>
              </a:rPr>
              <a:t>上述模型证明了最小二乘估值的方差最小性。</a:t>
            </a:r>
          </a:p>
        </p:txBody>
      </p:sp>
      <p:graphicFrame>
        <p:nvGraphicFramePr>
          <p:cNvPr id="2050" name="Object 4"/>
          <p:cNvGraphicFramePr>
            <a:graphicFrameLocks noChangeAspect="1"/>
          </p:cNvGraphicFramePr>
          <p:nvPr/>
        </p:nvGraphicFramePr>
        <p:xfrm>
          <a:off x="857224" y="1071546"/>
          <a:ext cx="7180262" cy="1336675"/>
        </p:xfrm>
        <a:graphic>
          <a:graphicData uri="http://schemas.openxmlformats.org/presentationml/2006/ole">
            <p:oleObj spid="_x0000_s23554" name="公式" r:id="rId3" imgW="2730240" imgH="507960" progId="Equation.3">
              <p:embed/>
            </p:oleObj>
          </a:graphicData>
        </a:graphic>
      </p:graphicFrame>
      <p:sp>
        <p:nvSpPr>
          <p:cNvPr id="6" name="灯片编号占位符 5"/>
          <p:cNvSpPr>
            <a:spLocks noGrp="1"/>
          </p:cNvSpPr>
          <p:nvPr>
            <p:ph type="sldNum" sz="quarter" idx="12"/>
          </p:nvPr>
        </p:nvSpPr>
        <p:spPr/>
        <p:txBody>
          <a:bodyPr/>
          <a:lstStyle/>
          <a:p>
            <a:pPr>
              <a:defRPr/>
            </a:pPr>
            <a:fld id="{7E4690C5-E9ED-4F00-BB42-B2796919A211}" type="slidenum">
              <a:rPr lang="zh-CN" altLang="en-US" smtClean="0"/>
              <a:pPr>
                <a:defRPr/>
              </a:pPr>
              <a:t>5</a:t>
            </a:fld>
            <a:endParaRPr lang="zh-CN" altLang="en-US"/>
          </a:p>
        </p:txBody>
      </p:sp>
      <p:pic>
        <p:nvPicPr>
          <p:cNvPr id="7"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1520" y="0"/>
            <a:ext cx="7535190" cy="620688"/>
          </a:xfrm>
        </p:spPr>
        <p:txBody>
          <a:bodyPr/>
          <a:lstStyle/>
          <a:p>
            <a:pPr eaLnBrk="1" hangingPunct="1">
              <a:spcBef>
                <a:spcPct val="50000"/>
              </a:spcBef>
            </a:pPr>
            <a:r>
              <a:rPr lang="en-US" altLang="zh-CN" sz="3200" smtClean="0"/>
              <a:t>4.2  参数估计与测量平差</a:t>
            </a:r>
            <a:endParaRPr sz="3200" dirty="0"/>
          </a:p>
        </p:txBody>
      </p:sp>
      <p:sp>
        <p:nvSpPr>
          <p:cNvPr id="3" name="内容占位符 2"/>
          <p:cNvSpPr>
            <a:spLocks noGrp="1"/>
          </p:cNvSpPr>
          <p:nvPr>
            <p:ph idx="1"/>
          </p:nvPr>
        </p:nvSpPr>
        <p:spPr>
          <a:xfrm>
            <a:off x="285720" y="642918"/>
            <a:ext cx="8064896" cy="5832648"/>
          </a:xfrm>
        </p:spPr>
        <p:txBody>
          <a:bodyPr/>
          <a:lstStyle/>
          <a:p>
            <a:pPr eaLnBrk="1" hangingPunct="1">
              <a:buNone/>
            </a:pPr>
            <a:r>
              <a:rPr lang="zh-CN" altLang="en-US" sz="3200" b="1" dirty="0" smtClean="0">
                <a:solidFill>
                  <a:schemeClr val="accent4">
                    <a:lumMod val="75000"/>
                  </a:schemeClr>
                </a:solidFill>
                <a:latin typeface="华文新魏" pitchFamily="2" charset="-122"/>
                <a:ea typeface="华文新魏" pitchFamily="2" charset="-122"/>
              </a:rPr>
              <a:t>一、数理统计问题</a:t>
            </a:r>
          </a:p>
          <a:p>
            <a:pPr eaLnBrk="1" hangingPunct="1">
              <a:lnSpc>
                <a:spcPct val="200000"/>
              </a:lnSpc>
              <a:buNone/>
            </a:pPr>
            <a:r>
              <a:rPr lang="zh-CN" altLang="en-US" sz="2400" dirty="0" smtClean="0">
                <a:solidFill>
                  <a:srgbClr val="CC0000"/>
                </a:solidFill>
              </a:rPr>
              <a:t>总体</a:t>
            </a:r>
            <a:r>
              <a:rPr lang="zh-CN" altLang="en-US" sz="2400" dirty="0" smtClean="0">
                <a:solidFill>
                  <a:schemeClr val="tx1"/>
                </a:solidFill>
              </a:rPr>
              <a:t>（母体</a:t>
            </a:r>
            <a:r>
              <a:rPr lang="en-US" altLang="zh-CN" sz="2400" dirty="0" smtClean="0">
                <a:solidFill>
                  <a:schemeClr val="tx1"/>
                </a:solidFill>
              </a:rPr>
              <a:t>〕</a:t>
            </a:r>
            <a:r>
              <a:rPr lang="en-US" altLang="zh-CN" sz="2400" i="1" dirty="0" smtClean="0">
                <a:solidFill>
                  <a:schemeClr val="tx1"/>
                </a:solidFill>
              </a:rPr>
              <a:t>X</a:t>
            </a:r>
            <a:r>
              <a:rPr lang="zh-CN" altLang="en-US" sz="2400" dirty="0" smtClean="0">
                <a:solidFill>
                  <a:schemeClr val="tx1"/>
                </a:solidFill>
              </a:rPr>
              <a:t>：所</a:t>
            </a:r>
            <a:r>
              <a:rPr lang="zh-CN" altLang="zh-CN" sz="2400" dirty="0" smtClean="0">
                <a:solidFill>
                  <a:schemeClr val="tx1"/>
                </a:solidFill>
              </a:rPr>
              <a:t>研究的随机变量可能取值的全体。</a:t>
            </a:r>
          </a:p>
          <a:p>
            <a:pPr eaLnBrk="1" hangingPunct="1">
              <a:lnSpc>
                <a:spcPct val="200000"/>
              </a:lnSpc>
              <a:buNone/>
            </a:pPr>
            <a:r>
              <a:rPr lang="zh-CN" altLang="zh-CN" sz="2400" dirty="0" smtClean="0">
                <a:solidFill>
                  <a:srgbClr val="CC0000"/>
                </a:solidFill>
              </a:rPr>
              <a:t>个体</a:t>
            </a:r>
            <a:r>
              <a:rPr lang="zh-CN" altLang="zh-CN" sz="2400" dirty="0" smtClean="0">
                <a:solidFill>
                  <a:schemeClr val="tx1"/>
                </a:solidFill>
              </a:rPr>
              <a:t>：组成总体的每一个基本单位。</a:t>
            </a:r>
          </a:p>
          <a:p>
            <a:pPr eaLnBrk="1" hangingPunct="1">
              <a:lnSpc>
                <a:spcPct val="200000"/>
              </a:lnSpc>
              <a:buNone/>
            </a:pPr>
            <a:r>
              <a:rPr lang="zh-CN" altLang="zh-CN" sz="2400" dirty="0" smtClean="0">
                <a:solidFill>
                  <a:srgbClr val="CC0000"/>
                </a:solidFill>
              </a:rPr>
              <a:t>样本</a:t>
            </a:r>
            <a:r>
              <a:rPr lang="en-US" altLang="zh-CN" sz="2400" dirty="0" smtClean="0">
                <a:solidFill>
                  <a:srgbClr val="CC0000"/>
                </a:solidFill>
              </a:rPr>
              <a:t>x</a:t>
            </a:r>
            <a:r>
              <a:rPr lang="zh-CN" altLang="en-US" sz="2400" dirty="0" smtClean="0">
                <a:solidFill>
                  <a:schemeClr val="tx1"/>
                </a:solidFill>
              </a:rPr>
              <a:t>：</a:t>
            </a:r>
            <a:r>
              <a:rPr lang="zh-CN" altLang="zh-CN" sz="2400" dirty="0" smtClean="0">
                <a:solidFill>
                  <a:schemeClr val="tx1"/>
                </a:solidFill>
              </a:rPr>
              <a:t>从母体中随机取出的</a:t>
            </a:r>
            <a:r>
              <a:rPr lang="en-US" altLang="zh-CN" sz="2400" dirty="0" smtClean="0">
                <a:solidFill>
                  <a:schemeClr val="tx1"/>
                </a:solidFill>
              </a:rPr>
              <a:t>n</a:t>
            </a:r>
            <a:r>
              <a:rPr lang="zh-CN" altLang="zh-CN" sz="2400" dirty="0" smtClean="0">
                <a:solidFill>
                  <a:schemeClr val="tx1"/>
                </a:solidFill>
              </a:rPr>
              <a:t>个个体构成一个样本。</a:t>
            </a:r>
          </a:p>
          <a:p>
            <a:pPr eaLnBrk="1" hangingPunct="1">
              <a:lnSpc>
                <a:spcPct val="200000"/>
              </a:lnSpc>
              <a:buNone/>
            </a:pPr>
            <a:r>
              <a:rPr lang="zh-CN" altLang="zh-CN" sz="2400" dirty="0" smtClean="0">
                <a:solidFill>
                  <a:srgbClr val="CC0000"/>
                </a:solidFill>
              </a:rPr>
              <a:t>子样容量</a:t>
            </a:r>
            <a:r>
              <a:rPr lang="zh-CN" altLang="zh-CN" sz="2400" dirty="0" smtClean="0">
                <a:solidFill>
                  <a:schemeClr val="tx1"/>
                </a:solidFill>
              </a:rPr>
              <a:t>（</a:t>
            </a:r>
            <a:r>
              <a:rPr lang="zh-CN" altLang="en-US" sz="2400" dirty="0" smtClean="0">
                <a:solidFill>
                  <a:schemeClr val="tx1"/>
                </a:solidFill>
              </a:rPr>
              <a:t>子样</a:t>
            </a:r>
            <a:r>
              <a:rPr lang="zh-CN" altLang="zh-CN" sz="2400" dirty="0" smtClean="0">
                <a:solidFill>
                  <a:schemeClr val="tx1"/>
                </a:solidFill>
              </a:rPr>
              <a:t>大小）：构成子样的个体数目</a:t>
            </a:r>
            <a:r>
              <a:rPr lang="en-US" altLang="zh-CN" sz="2400" dirty="0" smtClean="0">
                <a:solidFill>
                  <a:schemeClr val="tx1"/>
                </a:solidFill>
              </a:rPr>
              <a:t>n</a:t>
            </a:r>
            <a:r>
              <a:rPr lang="zh-CN" altLang="zh-CN" sz="2400" dirty="0" smtClean="0">
                <a:solidFill>
                  <a:schemeClr val="tx1"/>
                </a:solidFill>
              </a:rPr>
              <a:t>。</a:t>
            </a:r>
          </a:p>
          <a:p>
            <a:pPr eaLnBrk="1" hangingPunct="1">
              <a:lnSpc>
                <a:spcPct val="200000"/>
              </a:lnSpc>
              <a:buNone/>
            </a:pPr>
            <a:r>
              <a:rPr lang="zh-CN" altLang="zh-CN" sz="2400" dirty="0" smtClean="0">
                <a:solidFill>
                  <a:srgbClr val="CC0000"/>
                </a:solidFill>
              </a:rPr>
              <a:t>抽样</a:t>
            </a:r>
            <a:r>
              <a:rPr lang="zh-CN" altLang="zh-CN" sz="2400" dirty="0" smtClean="0">
                <a:solidFill>
                  <a:schemeClr val="tx1"/>
                </a:solidFill>
              </a:rPr>
              <a:t>：获得子样的过程。</a:t>
            </a:r>
          </a:p>
          <a:p>
            <a:pPr eaLnBrk="1" hangingPunct="1">
              <a:lnSpc>
                <a:spcPct val="200000"/>
              </a:lnSpc>
              <a:buNone/>
            </a:pPr>
            <a:r>
              <a:rPr lang="zh-CN" altLang="zh-CN" sz="2400" dirty="0" smtClean="0">
                <a:solidFill>
                  <a:srgbClr val="CC0000"/>
                </a:solidFill>
              </a:rPr>
              <a:t>统计量</a:t>
            </a:r>
            <a:r>
              <a:rPr lang="zh-CN" altLang="zh-CN" sz="2400" dirty="0" smtClean="0">
                <a:solidFill>
                  <a:schemeClr val="tx1"/>
                </a:solidFill>
              </a:rPr>
              <a:t>：由子样构成的函数，不含未知数。</a:t>
            </a:r>
            <a:endParaRPr lang="zh-CN" altLang="en-US" sz="2400" dirty="0" smtClean="0">
              <a:solidFill>
                <a:schemeClr val="tx1"/>
              </a:solidFill>
            </a:endParaRPr>
          </a:p>
          <a:p>
            <a:endParaRPr lang="zh-CN" altLang="en-US" dirty="0"/>
          </a:p>
        </p:txBody>
      </p:sp>
      <p:sp>
        <p:nvSpPr>
          <p:cNvPr id="5" name="灯片编号占位符 4"/>
          <p:cNvSpPr>
            <a:spLocks noGrp="1"/>
          </p:cNvSpPr>
          <p:nvPr>
            <p:ph type="sldNum" sz="quarter" idx="12"/>
          </p:nvPr>
        </p:nvSpPr>
        <p:spPr/>
        <p:txBody>
          <a:bodyPr/>
          <a:lstStyle/>
          <a:p>
            <a:pPr>
              <a:defRPr/>
            </a:pPr>
            <a:fld id="{7E4690C5-E9ED-4F00-BB42-B2796919A211}" type="slidenum">
              <a:rPr lang="zh-CN" altLang="en-US" smtClean="0"/>
              <a:pPr>
                <a:defRPr/>
              </a:pPr>
              <a:t>6</a:t>
            </a:fld>
            <a:endParaRPr lang="zh-CN" altLang="en-US"/>
          </a:p>
        </p:txBody>
      </p:sp>
      <p:pic>
        <p:nvPicPr>
          <p:cNvPr id="6"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4"/>
          <p:cNvGraphicFramePr>
            <a:graphicFrameLocks noChangeAspect="1"/>
          </p:cNvGraphicFramePr>
          <p:nvPr/>
        </p:nvGraphicFramePr>
        <p:xfrm>
          <a:off x="1857356" y="714356"/>
          <a:ext cx="1928826" cy="1171558"/>
        </p:xfrm>
        <a:graphic>
          <a:graphicData uri="http://schemas.openxmlformats.org/presentationml/2006/ole">
            <p:oleObj spid="_x0000_s24578" name="公式" r:id="rId3" imgW="711000" imgH="431640" progId="Equation.3">
              <p:embed/>
            </p:oleObj>
          </a:graphicData>
        </a:graphic>
      </p:graphicFrame>
      <p:graphicFrame>
        <p:nvGraphicFramePr>
          <p:cNvPr id="3075" name="Object 5"/>
          <p:cNvGraphicFramePr>
            <a:graphicFrameLocks noChangeAspect="1"/>
          </p:cNvGraphicFramePr>
          <p:nvPr/>
        </p:nvGraphicFramePr>
        <p:xfrm>
          <a:off x="228600" y="3643313"/>
          <a:ext cx="8682038" cy="1031875"/>
        </p:xfrm>
        <a:graphic>
          <a:graphicData uri="http://schemas.openxmlformats.org/presentationml/2006/ole">
            <p:oleObj spid="_x0000_s24579" name="公式" r:id="rId4" imgW="3848040" imgH="457200" progId="Equation.3">
              <p:embed/>
            </p:oleObj>
          </a:graphicData>
        </a:graphic>
      </p:graphicFrame>
      <p:graphicFrame>
        <p:nvGraphicFramePr>
          <p:cNvPr id="24581" name="Object 4"/>
          <p:cNvGraphicFramePr>
            <a:graphicFrameLocks noChangeAspect="1"/>
          </p:cNvGraphicFramePr>
          <p:nvPr>
            <p:ph idx="1"/>
          </p:nvPr>
        </p:nvGraphicFramePr>
        <p:xfrm>
          <a:off x="5818188" y="714375"/>
          <a:ext cx="2805112" cy="1071563"/>
        </p:xfrm>
        <a:graphic>
          <a:graphicData uri="http://schemas.openxmlformats.org/presentationml/2006/ole">
            <p:oleObj spid="_x0000_s24581" name="公式" r:id="rId5" imgW="1130040" imgH="431640" progId="Equation.3">
              <p:embed/>
            </p:oleObj>
          </a:graphicData>
        </a:graphic>
      </p:graphicFrame>
      <p:graphicFrame>
        <p:nvGraphicFramePr>
          <p:cNvPr id="24582" name="Object 4"/>
          <p:cNvGraphicFramePr>
            <a:graphicFrameLocks noChangeAspect="1"/>
          </p:cNvGraphicFramePr>
          <p:nvPr/>
        </p:nvGraphicFramePr>
        <p:xfrm>
          <a:off x="2428861" y="1913328"/>
          <a:ext cx="3643338" cy="1158481"/>
        </p:xfrm>
        <a:graphic>
          <a:graphicData uri="http://schemas.openxmlformats.org/presentationml/2006/ole">
            <p:oleObj spid="_x0000_s24582" name="公式" r:id="rId6" imgW="1358640" imgH="431640" progId="Equation.3">
              <p:embed/>
            </p:oleObj>
          </a:graphicData>
        </a:graphic>
      </p:graphicFrame>
      <p:sp>
        <p:nvSpPr>
          <p:cNvPr id="9" name="矩形 8"/>
          <p:cNvSpPr/>
          <p:nvPr/>
        </p:nvSpPr>
        <p:spPr>
          <a:xfrm>
            <a:off x="214282" y="142852"/>
            <a:ext cx="2518638" cy="461665"/>
          </a:xfrm>
          <a:prstGeom prst="rect">
            <a:avLst/>
          </a:prstGeom>
        </p:spPr>
        <p:txBody>
          <a:bodyPr wrap="none">
            <a:spAutoFit/>
          </a:bodyPr>
          <a:lstStyle/>
          <a:p>
            <a:pPr eaLnBrk="1" hangingPunct="1"/>
            <a:r>
              <a:rPr lang="en-US" altLang="zh-CN" sz="2400" b="1" dirty="0" smtClean="0">
                <a:solidFill>
                  <a:schemeClr val="tx1">
                    <a:lumMod val="90000"/>
                    <a:lumOff val="10000"/>
                  </a:schemeClr>
                </a:solidFill>
                <a:latin typeface="+mn-lt"/>
                <a:ea typeface="+mn-ea"/>
              </a:rPr>
              <a:t>1</a:t>
            </a:r>
            <a:r>
              <a:rPr lang="zh-CN" altLang="en-US" sz="2400" b="1" dirty="0" smtClean="0">
                <a:solidFill>
                  <a:schemeClr val="tx1">
                    <a:lumMod val="90000"/>
                    <a:lumOff val="10000"/>
                  </a:schemeClr>
                </a:solidFill>
                <a:latin typeface="+mn-lt"/>
                <a:ea typeface="+mn-ea"/>
              </a:rPr>
              <a:t>、常用统计量：</a:t>
            </a:r>
          </a:p>
        </p:txBody>
      </p:sp>
      <p:sp>
        <p:nvSpPr>
          <p:cNvPr id="10" name="TextBox 9"/>
          <p:cNvSpPr txBox="1"/>
          <p:nvPr/>
        </p:nvSpPr>
        <p:spPr>
          <a:xfrm>
            <a:off x="285720" y="928670"/>
            <a:ext cx="1857388" cy="572464"/>
          </a:xfrm>
          <a:prstGeom prst="rect">
            <a:avLst/>
          </a:prstGeom>
          <a:noFill/>
        </p:spPr>
        <p:txBody>
          <a:bodyPr wrap="square" rtlCol="0">
            <a:spAutoFit/>
          </a:bodyPr>
          <a:lstStyle/>
          <a:p>
            <a:pPr>
              <a:lnSpc>
                <a:spcPct val="130000"/>
              </a:lnSpc>
            </a:pPr>
            <a:r>
              <a:rPr lang="zh-CN" altLang="en-US" sz="2400" b="1" dirty="0" smtClean="0">
                <a:solidFill>
                  <a:srgbClr val="00B050"/>
                </a:solidFill>
                <a:latin typeface="微软雅黑" pitchFamily="34" charset="-122"/>
                <a:ea typeface="微软雅黑" pitchFamily="34" charset="-122"/>
              </a:rPr>
              <a:t>子样均值：</a:t>
            </a:r>
            <a:endParaRPr lang="zh-CN" altLang="en-US" sz="2400" b="1" dirty="0">
              <a:solidFill>
                <a:srgbClr val="00B050"/>
              </a:solidFill>
              <a:latin typeface="微软雅黑" pitchFamily="34" charset="-122"/>
              <a:ea typeface="微软雅黑" pitchFamily="34" charset="-122"/>
            </a:endParaRPr>
          </a:p>
        </p:txBody>
      </p:sp>
      <p:sp>
        <p:nvSpPr>
          <p:cNvPr id="11" name="TextBox 10"/>
          <p:cNvSpPr txBox="1"/>
          <p:nvPr/>
        </p:nvSpPr>
        <p:spPr>
          <a:xfrm>
            <a:off x="4286248" y="928670"/>
            <a:ext cx="1571636" cy="525657"/>
          </a:xfrm>
          <a:prstGeom prst="rect">
            <a:avLst/>
          </a:prstGeom>
          <a:noFill/>
        </p:spPr>
        <p:txBody>
          <a:bodyPr wrap="square" rtlCol="0">
            <a:spAutoFit/>
          </a:bodyPr>
          <a:lstStyle/>
          <a:p>
            <a:pPr>
              <a:lnSpc>
                <a:spcPct val="130000"/>
              </a:lnSpc>
            </a:pPr>
            <a:r>
              <a:rPr lang="zh-CN" altLang="en-US" sz="2400" b="1" dirty="0" smtClean="0">
                <a:solidFill>
                  <a:srgbClr val="00B050"/>
                </a:solidFill>
                <a:latin typeface="微软雅黑" pitchFamily="34" charset="-122"/>
                <a:ea typeface="微软雅黑" pitchFamily="34" charset="-122"/>
              </a:rPr>
              <a:t>子样方差：</a:t>
            </a:r>
            <a:endParaRPr lang="zh-CN" altLang="en-US" sz="2400" b="1" dirty="0">
              <a:solidFill>
                <a:srgbClr val="00B050"/>
              </a:solidFill>
              <a:latin typeface="微软雅黑" pitchFamily="34" charset="-122"/>
              <a:ea typeface="微软雅黑" pitchFamily="34" charset="-122"/>
            </a:endParaRPr>
          </a:p>
        </p:txBody>
      </p:sp>
      <p:sp>
        <p:nvSpPr>
          <p:cNvPr id="12" name="TextBox 11"/>
          <p:cNvSpPr txBox="1"/>
          <p:nvPr/>
        </p:nvSpPr>
        <p:spPr>
          <a:xfrm>
            <a:off x="285720" y="2143116"/>
            <a:ext cx="2357454" cy="572464"/>
          </a:xfrm>
          <a:prstGeom prst="rect">
            <a:avLst/>
          </a:prstGeom>
          <a:noFill/>
        </p:spPr>
        <p:txBody>
          <a:bodyPr wrap="square" rtlCol="0">
            <a:spAutoFit/>
          </a:bodyPr>
          <a:lstStyle/>
          <a:p>
            <a:pPr>
              <a:lnSpc>
                <a:spcPct val="130000"/>
              </a:lnSpc>
            </a:pPr>
            <a:r>
              <a:rPr lang="zh-CN" altLang="en-US" sz="2400" b="1" dirty="0" smtClean="0">
                <a:solidFill>
                  <a:srgbClr val="00B050"/>
                </a:solidFill>
                <a:latin typeface="微软雅黑" pitchFamily="34" charset="-122"/>
                <a:ea typeface="微软雅黑" pitchFamily="34" charset="-122"/>
              </a:rPr>
              <a:t>子样无偏方差：</a:t>
            </a:r>
            <a:endParaRPr lang="zh-CN" altLang="en-US" sz="2400" b="1" dirty="0">
              <a:solidFill>
                <a:srgbClr val="00B050"/>
              </a:solidFill>
              <a:latin typeface="微软雅黑" pitchFamily="34" charset="-122"/>
              <a:ea typeface="微软雅黑" pitchFamily="34" charset="-122"/>
            </a:endParaRPr>
          </a:p>
        </p:txBody>
      </p:sp>
      <p:sp>
        <p:nvSpPr>
          <p:cNvPr id="13" name="TextBox 12"/>
          <p:cNvSpPr txBox="1"/>
          <p:nvPr/>
        </p:nvSpPr>
        <p:spPr>
          <a:xfrm>
            <a:off x="214282" y="3071810"/>
            <a:ext cx="2786082" cy="525657"/>
          </a:xfrm>
          <a:prstGeom prst="rect">
            <a:avLst/>
          </a:prstGeom>
          <a:noFill/>
        </p:spPr>
        <p:txBody>
          <a:bodyPr wrap="square" rtlCol="0">
            <a:spAutoFit/>
          </a:bodyPr>
          <a:lstStyle/>
          <a:p>
            <a:pPr>
              <a:lnSpc>
                <a:spcPct val="130000"/>
              </a:lnSpc>
            </a:pPr>
            <a:r>
              <a:rPr lang="zh-CN" altLang="en-US" sz="2400" b="1" dirty="0" smtClean="0">
                <a:solidFill>
                  <a:srgbClr val="C00000"/>
                </a:solidFill>
                <a:latin typeface="微软雅黑" pitchFamily="34" charset="-122"/>
                <a:ea typeface="微软雅黑" pitchFamily="34" charset="-122"/>
              </a:rPr>
              <a:t>数理统计问题：</a:t>
            </a:r>
            <a:endParaRPr lang="zh-CN" altLang="en-US" sz="2400" b="1" dirty="0">
              <a:solidFill>
                <a:srgbClr val="C00000"/>
              </a:solidFill>
              <a:latin typeface="微软雅黑" pitchFamily="34" charset="-122"/>
              <a:ea typeface="微软雅黑" pitchFamily="34" charset="-122"/>
            </a:endParaRPr>
          </a:p>
        </p:txBody>
      </p:sp>
      <p:sp>
        <p:nvSpPr>
          <p:cNvPr id="15" name="矩形 14"/>
          <p:cNvSpPr/>
          <p:nvPr/>
        </p:nvSpPr>
        <p:spPr>
          <a:xfrm>
            <a:off x="0" y="4786322"/>
            <a:ext cx="6929486" cy="1754326"/>
          </a:xfrm>
          <a:prstGeom prst="rect">
            <a:avLst/>
          </a:prstGeom>
        </p:spPr>
        <p:txBody>
          <a:bodyPr wrap="square">
            <a:spAutoFit/>
          </a:bodyPr>
          <a:lstStyle/>
          <a:p>
            <a:pPr eaLnBrk="1" hangingPunct="1">
              <a:lnSpc>
                <a:spcPct val="150000"/>
              </a:lnSpc>
            </a:pPr>
            <a:r>
              <a:rPr lang="en-US" altLang="zh-CN" sz="2400" b="1" dirty="0" smtClean="0">
                <a:solidFill>
                  <a:schemeClr val="tx1">
                    <a:lumMod val="90000"/>
                    <a:lumOff val="10000"/>
                  </a:schemeClr>
                </a:solidFill>
                <a:latin typeface="+mn-lt"/>
                <a:ea typeface="+mn-ea"/>
              </a:rPr>
              <a:t>2</a:t>
            </a:r>
            <a:r>
              <a:rPr lang="zh-CN" altLang="en-US" sz="2400" b="1" dirty="0" smtClean="0">
                <a:solidFill>
                  <a:schemeClr val="tx1">
                    <a:lumMod val="90000"/>
                    <a:lumOff val="10000"/>
                  </a:schemeClr>
                </a:solidFill>
                <a:latin typeface="+mn-lt"/>
                <a:ea typeface="+mn-ea"/>
              </a:rPr>
              <a:t>、常用数理统计方法</a:t>
            </a:r>
          </a:p>
          <a:p>
            <a:pPr eaLnBrk="1" hangingPunct="1">
              <a:lnSpc>
                <a:spcPct val="150000"/>
              </a:lnSpc>
            </a:pPr>
            <a:r>
              <a:rPr lang="zh-CN" altLang="en-US" sz="2400" b="1" dirty="0" smtClean="0">
                <a:solidFill>
                  <a:schemeClr val="tx1">
                    <a:lumMod val="90000"/>
                    <a:lumOff val="10000"/>
                  </a:schemeClr>
                </a:solidFill>
              </a:rPr>
              <a:t>      </a:t>
            </a:r>
            <a:r>
              <a:rPr lang="zh-CN" altLang="en-US" sz="2400" b="1" dirty="0" smtClean="0"/>
              <a:t>（</a:t>
            </a:r>
            <a:r>
              <a:rPr lang="en-US" altLang="zh-CN" sz="2400" b="1" dirty="0" smtClean="0"/>
              <a:t>1</a:t>
            </a:r>
            <a:r>
              <a:rPr lang="zh-CN" altLang="en-US" sz="2400" b="1" dirty="0" smtClean="0"/>
              <a:t>）参数估计       （</a:t>
            </a:r>
            <a:r>
              <a:rPr lang="en-US" altLang="zh-CN" sz="2400" b="1" dirty="0" smtClean="0"/>
              <a:t>2</a:t>
            </a:r>
            <a:r>
              <a:rPr lang="zh-CN" altLang="en-US" sz="2400" b="1" dirty="0" smtClean="0"/>
              <a:t>）统计假设检验</a:t>
            </a:r>
          </a:p>
          <a:p>
            <a:pPr eaLnBrk="1" hangingPunct="1">
              <a:lnSpc>
                <a:spcPct val="150000"/>
              </a:lnSpc>
            </a:pPr>
            <a:r>
              <a:rPr lang="zh-CN" altLang="en-US" sz="2400" b="1" dirty="0" smtClean="0"/>
              <a:t>      （</a:t>
            </a:r>
            <a:r>
              <a:rPr lang="en-US" altLang="zh-CN" sz="2400" b="1" dirty="0" smtClean="0"/>
              <a:t>3</a:t>
            </a:r>
            <a:r>
              <a:rPr lang="zh-CN" altLang="en-US" sz="2400" b="1" dirty="0" smtClean="0"/>
              <a:t>）回归分析       （</a:t>
            </a:r>
            <a:r>
              <a:rPr lang="en-US" altLang="zh-CN" sz="2400" b="1" dirty="0" smtClean="0"/>
              <a:t>4</a:t>
            </a:r>
            <a:r>
              <a:rPr lang="zh-CN" altLang="en-US" sz="2400" b="1" dirty="0" smtClean="0"/>
              <a:t>）方差分析</a:t>
            </a:r>
          </a:p>
        </p:txBody>
      </p:sp>
      <p:sp>
        <p:nvSpPr>
          <p:cNvPr id="16" name="灯片编号占位符 15"/>
          <p:cNvSpPr>
            <a:spLocks noGrp="1"/>
          </p:cNvSpPr>
          <p:nvPr>
            <p:ph type="sldNum" sz="quarter" idx="12"/>
          </p:nvPr>
        </p:nvSpPr>
        <p:spPr/>
        <p:txBody>
          <a:bodyPr/>
          <a:lstStyle/>
          <a:p>
            <a:pPr>
              <a:defRPr/>
            </a:pPr>
            <a:fld id="{7E4690C5-E9ED-4F00-BB42-B2796919A211}" type="slidenum">
              <a:rPr lang="zh-CN" altLang="en-US" smtClean="0"/>
              <a:pPr>
                <a:defRPr/>
              </a:pPr>
              <a:t>7</a:t>
            </a:fld>
            <a:endParaRPr lang="zh-CN" altLang="en-US"/>
          </a:p>
        </p:txBody>
      </p:sp>
      <p:pic>
        <p:nvPicPr>
          <p:cNvPr id="17"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7"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3"/>
          <p:cNvSpPr>
            <a:spLocks noGrp="1" noChangeArrowheads="1"/>
          </p:cNvSpPr>
          <p:nvPr>
            <p:ph idx="1"/>
          </p:nvPr>
        </p:nvSpPr>
        <p:spPr>
          <a:xfrm>
            <a:off x="0" y="0"/>
            <a:ext cx="9144000" cy="6858000"/>
          </a:xfrm>
        </p:spPr>
        <p:txBody>
          <a:bodyPr/>
          <a:lstStyle/>
          <a:p>
            <a:pPr eaLnBrk="1" hangingPunct="1">
              <a:buNone/>
            </a:pPr>
            <a:r>
              <a:rPr lang="en-US" altLang="zh-CN" sz="2400" b="1" dirty="0" smtClean="0">
                <a:solidFill>
                  <a:schemeClr val="tx1">
                    <a:lumMod val="90000"/>
                    <a:lumOff val="10000"/>
                  </a:schemeClr>
                </a:solidFill>
              </a:rPr>
              <a:t>3</a:t>
            </a:r>
            <a:r>
              <a:rPr lang="zh-CN" altLang="en-US" sz="2400" b="1" dirty="0" smtClean="0">
                <a:solidFill>
                  <a:schemeClr val="tx1">
                    <a:lumMod val="90000"/>
                    <a:lumOff val="10000"/>
                  </a:schemeClr>
                </a:solidFill>
              </a:rPr>
              <a:t>、对抽样的要求</a:t>
            </a:r>
          </a:p>
          <a:p>
            <a:pPr eaLnBrk="1" hangingPunct="1">
              <a:buNone/>
            </a:pPr>
            <a:r>
              <a:rPr lang="en-US" altLang="zh-CN" sz="2400" smtClean="0">
                <a:solidFill>
                  <a:schemeClr val="tx1"/>
                </a:solidFill>
              </a:rPr>
              <a:t>1</a:t>
            </a:r>
            <a:r>
              <a:rPr lang="zh-CN" altLang="en-US" sz="2400" smtClean="0">
                <a:solidFill>
                  <a:schemeClr val="tx1"/>
                </a:solidFill>
              </a:rPr>
              <a:t>）</a:t>
            </a:r>
            <a:r>
              <a:rPr lang="zh-CN" altLang="zh-CN" sz="2400" b="1" smtClean="0">
                <a:solidFill>
                  <a:srgbClr val="C00000"/>
                </a:solidFill>
              </a:rPr>
              <a:t>代表性</a:t>
            </a:r>
            <a:r>
              <a:rPr lang="zh-CN" altLang="zh-CN" sz="2400" b="1" dirty="0" smtClean="0">
                <a:solidFill>
                  <a:schemeClr val="tx1">
                    <a:lumMod val="90000"/>
                    <a:lumOff val="10000"/>
                  </a:schemeClr>
                </a:solidFill>
              </a:rPr>
              <a:t>：</a:t>
            </a:r>
            <a:r>
              <a:rPr lang="zh-CN" altLang="zh-CN" sz="2400" dirty="0" smtClean="0">
                <a:solidFill>
                  <a:schemeClr val="tx1"/>
                </a:solidFill>
              </a:rPr>
              <a:t>要求子样的各个分量</a:t>
            </a:r>
            <a:r>
              <a:rPr lang="en-US" altLang="zh-CN" sz="2400" dirty="0" smtClean="0">
                <a:solidFill>
                  <a:schemeClr val="tx1"/>
                </a:solidFill>
              </a:rPr>
              <a:t>   </a:t>
            </a:r>
            <a:r>
              <a:rPr lang="zh-CN" altLang="en-US" sz="2400" dirty="0" smtClean="0">
                <a:solidFill>
                  <a:schemeClr val="tx1"/>
                </a:solidFill>
              </a:rPr>
              <a:t>   与母体同分布。即</a:t>
            </a:r>
          </a:p>
          <a:p>
            <a:pPr eaLnBrk="1" hangingPunct="1">
              <a:buNone/>
            </a:pPr>
            <a:endParaRPr lang="zh-CN" altLang="en-US" sz="2400" b="1" dirty="0" smtClean="0"/>
          </a:p>
          <a:p>
            <a:pPr eaLnBrk="1" hangingPunct="1">
              <a:buNone/>
            </a:pPr>
            <a:endParaRPr lang="zh-CN" altLang="en-US" sz="2400" b="1" dirty="0" smtClean="0"/>
          </a:p>
          <a:p>
            <a:pPr eaLnBrk="1" hangingPunct="1">
              <a:buNone/>
            </a:pPr>
            <a:r>
              <a:rPr lang="en-US" altLang="zh-CN" sz="2400" smtClean="0">
                <a:solidFill>
                  <a:schemeClr val="tx1"/>
                </a:solidFill>
              </a:rPr>
              <a:t>2</a:t>
            </a:r>
            <a:r>
              <a:rPr lang="zh-CN" altLang="en-US" sz="2400" smtClean="0">
                <a:solidFill>
                  <a:schemeClr val="tx1"/>
                </a:solidFill>
              </a:rPr>
              <a:t>）</a:t>
            </a:r>
            <a:r>
              <a:rPr lang="zh-CN" altLang="zh-CN" sz="2400" b="1" smtClean="0">
                <a:solidFill>
                  <a:srgbClr val="C00000"/>
                </a:solidFill>
              </a:rPr>
              <a:t>独立性</a:t>
            </a:r>
            <a:r>
              <a:rPr lang="zh-CN" altLang="zh-CN" sz="2400" b="1" dirty="0" smtClean="0">
                <a:solidFill>
                  <a:schemeClr val="tx1">
                    <a:lumMod val="90000"/>
                    <a:lumOff val="10000"/>
                  </a:schemeClr>
                </a:solidFill>
              </a:rPr>
              <a:t>：</a:t>
            </a:r>
            <a:r>
              <a:rPr lang="zh-CN" altLang="zh-CN" sz="2400" dirty="0" smtClean="0">
                <a:solidFill>
                  <a:schemeClr val="tx1"/>
                </a:solidFill>
              </a:rPr>
              <a:t>要求</a:t>
            </a:r>
            <a:r>
              <a:rPr lang="zh-CN" altLang="en-US" sz="2400" dirty="0" smtClean="0">
                <a:solidFill>
                  <a:schemeClr val="tx1"/>
                </a:solidFill>
              </a:rPr>
              <a:t>     互独立。</a:t>
            </a:r>
          </a:p>
          <a:p>
            <a:pPr eaLnBrk="1" hangingPunct="1">
              <a:buNone/>
            </a:pPr>
            <a:r>
              <a:rPr lang="zh-CN" altLang="en-US" sz="3200" b="1" smtClean="0">
                <a:solidFill>
                  <a:schemeClr val="accent4">
                    <a:lumMod val="75000"/>
                  </a:schemeClr>
                </a:solidFill>
                <a:latin typeface="华文新魏" pitchFamily="2" charset="-122"/>
                <a:ea typeface="华文新魏" pitchFamily="2" charset="-122"/>
              </a:rPr>
              <a:t>二</a:t>
            </a:r>
            <a:r>
              <a:rPr lang="zh-CN" altLang="en-US" sz="3200" b="1" dirty="0" smtClean="0">
                <a:solidFill>
                  <a:schemeClr val="accent4">
                    <a:lumMod val="75000"/>
                  </a:schemeClr>
                </a:solidFill>
                <a:latin typeface="华文新魏" pitchFamily="2" charset="-122"/>
                <a:ea typeface="华文新魏" pitchFamily="2" charset="-122"/>
              </a:rPr>
              <a:t>、参数估计问题</a:t>
            </a:r>
          </a:p>
          <a:p>
            <a:pPr eaLnBrk="1" hangingPunct="1">
              <a:buNone/>
            </a:pPr>
            <a:r>
              <a:rPr lang="zh-CN" altLang="en-US" sz="2400" b="1" dirty="0" smtClean="0">
                <a:solidFill>
                  <a:schemeClr val="tx1"/>
                </a:solidFill>
              </a:rPr>
              <a:t>参数估计包括：</a:t>
            </a:r>
          </a:p>
          <a:p>
            <a:pPr marL="0" indent="0" eaLnBrk="1" hangingPunct="1">
              <a:buNone/>
            </a:pPr>
            <a:r>
              <a:rPr lang="en-US" altLang="zh-CN" sz="2400" smtClean="0">
                <a:solidFill>
                  <a:schemeClr val="tx1"/>
                </a:solidFill>
              </a:rPr>
              <a:t>1</a:t>
            </a:r>
            <a:r>
              <a:rPr lang="zh-CN" altLang="en-US" sz="2400" smtClean="0">
                <a:solidFill>
                  <a:schemeClr val="tx1"/>
                </a:solidFill>
              </a:rPr>
              <a:t>）</a:t>
            </a:r>
            <a:r>
              <a:rPr lang="zh-CN" altLang="zh-CN" sz="2400" smtClean="0">
                <a:solidFill>
                  <a:schemeClr val="tx1"/>
                </a:solidFill>
              </a:rPr>
              <a:t>点估计</a:t>
            </a:r>
            <a:r>
              <a:rPr lang="zh-CN" altLang="zh-CN" sz="2400" dirty="0" smtClean="0">
                <a:solidFill>
                  <a:schemeClr val="tx1"/>
                </a:solidFill>
              </a:rPr>
              <a:t>（定值估计</a:t>
            </a:r>
            <a:r>
              <a:rPr lang="zh-CN" altLang="zh-CN" sz="2400" smtClean="0">
                <a:solidFill>
                  <a:schemeClr val="tx1"/>
                </a:solidFill>
              </a:rPr>
              <a:t>）</a:t>
            </a:r>
            <a:r>
              <a:rPr lang="zh-CN" altLang="en-US" sz="2400" smtClean="0">
                <a:solidFill>
                  <a:schemeClr val="tx1"/>
                </a:solidFill>
              </a:rPr>
              <a:t>：用有限的观测值，按</a:t>
            </a:r>
            <a:r>
              <a:rPr lang="zh-CN" altLang="en-US" sz="2400" dirty="0" smtClean="0">
                <a:solidFill>
                  <a:schemeClr val="tx1"/>
                </a:solidFill>
              </a:rPr>
              <a:t>某种</a:t>
            </a:r>
            <a:r>
              <a:rPr lang="zh-CN" altLang="en-US" sz="2400" smtClean="0">
                <a:solidFill>
                  <a:schemeClr val="tx1"/>
                </a:solidFill>
              </a:rPr>
              <a:t>准则，求出母体参数</a:t>
            </a:r>
            <a:r>
              <a:rPr lang="zh-CN" altLang="en-US" sz="2400" dirty="0" smtClean="0">
                <a:solidFill>
                  <a:schemeClr val="tx1"/>
                </a:solidFill>
              </a:rPr>
              <a:t>的一个具体估值。</a:t>
            </a:r>
            <a:endParaRPr lang="zh-CN" altLang="zh-CN" sz="2400" dirty="0" smtClean="0">
              <a:solidFill>
                <a:schemeClr val="tx1"/>
              </a:solidFill>
            </a:endParaRPr>
          </a:p>
          <a:p>
            <a:pPr eaLnBrk="1" hangingPunct="1">
              <a:buNone/>
            </a:pPr>
            <a:r>
              <a:rPr lang="en-US" altLang="zh-CN" sz="2400" smtClean="0">
                <a:solidFill>
                  <a:schemeClr val="tx1"/>
                </a:solidFill>
              </a:rPr>
              <a:t>2</a:t>
            </a:r>
            <a:r>
              <a:rPr lang="zh-CN" altLang="en-US" sz="2400" smtClean="0">
                <a:solidFill>
                  <a:schemeClr val="tx1"/>
                </a:solidFill>
              </a:rPr>
              <a:t>）</a:t>
            </a:r>
            <a:r>
              <a:rPr lang="zh-CN" altLang="zh-CN" sz="2400" smtClean="0">
                <a:solidFill>
                  <a:schemeClr val="tx1"/>
                </a:solidFill>
              </a:rPr>
              <a:t>区间估计</a:t>
            </a:r>
            <a:r>
              <a:rPr lang="zh-CN" altLang="en-US" sz="2400" dirty="0" smtClean="0">
                <a:solidFill>
                  <a:schemeClr val="tx1"/>
                </a:solidFill>
              </a:rPr>
              <a:t>：以一定的概率，求出参数的某一取值范围。</a:t>
            </a:r>
          </a:p>
        </p:txBody>
      </p:sp>
      <p:graphicFrame>
        <p:nvGraphicFramePr>
          <p:cNvPr id="4098" name="Object 4"/>
          <p:cNvGraphicFramePr>
            <a:graphicFrameLocks noChangeAspect="1"/>
          </p:cNvGraphicFramePr>
          <p:nvPr/>
        </p:nvGraphicFramePr>
        <p:xfrm>
          <a:off x="2143108" y="1357298"/>
          <a:ext cx="2214578" cy="1139446"/>
        </p:xfrm>
        <a:graphic>
          <a:graphicData uri="http://schemas.openxmlformats.org/presentationml/2006/ole">
            <p:oleObj spid="_x0000_s25602" name="公式" r:id="rId3" imgW="888840" imgH="457200" progId="Equation.3">
              <p:embed/>
            </p:oleObj>
          </a:graphicData>
        </a:graphic>
      </p:graphicFrame>
      <p:graphicFrame>
        <p:nvGraphicFramePr>
          <p:cNvPr id="4099" name="Object 5"/>
          <p:cNvGraphicFramePr>
            <a:graphicFrameLocks noChangeAspect="1"/>
          </p:cNvGraphicFramePr>
          <p:nvPr/>
        </p:nvGraphicFramePr>
        <p:xfrm>
          <a:off x="4572000" y="642918"/>
          <a:ext cx="547687" cy="674687"/>
        </p:xfrm>
        <a:graphic>
          <a:graphicData uri="http://schemas.openxmlformats.org/presentationml/2006/ole">
            <p:oleObj spid="_x0000_s25603" name="公式" r:id="rId4" imgW="152280" imgH="228600" progId="Equation.3">
              <p:embed/>
            </p:oleObj>
          </a:graphicData>
        </a:graphic>
      </p:graphicFrame>
      <p:graphicFrame>
        <p:nvGraphicFramePr>
          <p:cNvPr id="4100" name="Object 14"/>
          <p:cNvGraphicFramePr>
            <a:graphicFrameLocks noChangeAspect="1"/>
          </p:cNvGraphicFramePr>
          <p:nvPr/>
        </p:nvGraphicFramePr>
        <p:xfrm>
          <a:off x="2357422" y="2500306"/>
          <a:ext cx="590550" cy="638175"/>
        </p:xfrm>
        <a:graphic>
          <a:graphicData uri="http://schemas.openxmlformats.org/presentationml/2006/ole">
            <p:oleObj spid="_x0000_s25604" name="公式" r:id="rId5" imgW="152280" imgH="228600" progId="Equation.3">
              <p:embed/>
            </p:oleObj>
          </a:graphicData>
        </a:graphic>
      </p:graphicFrame>
      <p:sp>
        <p:nvSpPr>
          <p:cNvPr id="7" name="灯片编号占位符 6"/>
          <p:cNvSpPr>
            <a:spLocks noGrp="1"/>
          </p:cNvSpPr>
          <p:nvPr>
            <p:ph type="sldNum" sz="quarter" idx="12"/>
          </p:nvPr>
        </p:nvSpPr>
        <p:spPr/>
        <p:txBody>
          <a:bodyPr/>
          <a:lstStyle/>
          <a:p>
            <a:pPr>
              <a:defRPr/>
            </a:pPr>
            <a:fld id="{7E4690C5-E9ED-4F00-BB42-B2796919A211}" type="slidenum">
              <a:rPr lang="zh-CN" altLang="en-US" smtClean="0"/>
              <a:pPr>
                <a:defRPr/>
              </a:pPr>
              <a:t>8</a:t>
            </a:fld>
            <a:endParaRPr lang="zh-CN" altLang="en-US"/>
          </a:p>
        </p:txBody>
      </p:sp>
      <p:pic>
        <p:nvPicPr>
          <p:cNvPr id="8"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idx="1"/>
          </p:nvPr>
        </p:nvSpPr>
        <p:spPr>
          <a:xfrm>
            <a:off x="0" y="0"/>
            <a:ext cx="9144000" cy="6858000"/>
          </a:xfrm>
        </p:spPr>
        <p:txBody>
          <a:bodyPr/>
          <a:lstStyle/>
          <a:p>
            <a:pPr eaLnBrk="1" hangingPunct="1">
              <a:buNone/>
            </a:pPr>
            <a:r>
              <a:rPr lang="zh-CN" altLang="en-US" sz="3200" b="1" dirty="0" smtClean="0">
                <a:solidFill>
                  <a:schemeClr val="accent4">
                    <a:lumMod val="75000"/>
                  </a:schemeClr>
                </a:solidFill>
                <a:latin typeface="华文新魏" pitchFamily="2" charset="-122"/>
                <a:ea typeface="华文新魏" pitchFamily="2" charset="-122"/>
              </a:rPr>
              <a:t>三、测量平差的实质是参数估计</a:t>
            </a:r>
          </a:p>
          <a:p>
            <a:pPr eaLnBrk="1" hangingPunct="1">
              <a:buNone/>
            </a:pPr>
            <a:endParaRPr lang="zh-CN" altLang="en-US" b="1" dirty="0" smtClean="0"/>
          </a:p>
          <a:p>
            <a:pPr eaLnBrk="1" hangingPunct="1">
              <a:buNone/>
            </a:pPr>
            <a:r>
              <a:rPr lang="en-US" altLang="zh-CN" sz="2400" b="1" smtClean="0">
                <a:solidFill>
                  <a:srgbClr val="00B050"/>
                </a:solidFill>
              </a:rPr>
              <a:t>1</a:t>
            </a:r>
            <a:r>
              <a:rPr lang="zh-CN" altLang="en-US" sz="2400" b="1" dirty="0" smtClean="0">
                <a:solidFill>
                  <a:srgbClr val="00B050"/>
                </a:solidFill>
              </a:rPr>
              <a:t>）求最或是值－－即是求</a:t>
            </a:r>
            <a:r>
              <a:rPr lang="en-US" altLang="zh-CN" sz="2400" b="1" dirty="0" smtClean="0">
                <a:solidFill>
                  <a:srgbClr val="00B050"/>
                </a:solidFill>
              </a:rPr>
              <a:t>E(X)</a:t>
            </a:r>
            <a:r>
              <a:rPr lang="zh-CN" altLang="en-US" sz="2400" b="1" dirty="0" smtClean="0">
                <a:solidFill>
                  <a:srgbClr val="00B050"/>
                </a:solidFill>
              </a:rPr>
              <a:t>的估值。</a:t>
            </a:r>
          </a:p>
          <a:p>
            <a:pPr eaLnBrk="1" hangingPunct="1">
              <a:buNone/>
            </a:pPr>
            <a:endParaRPr lang="zh-CN" altLang="en-US" sz="2400" b="1" dirty="0" smtClean="0">
              <a:solidFill>
                <a:srgbClr val="00B050"/>
              </a:solidFill>
            </a:endParaRPr>
          </a:p>
          <a:p>
            <a:pPr eaLnBrk="1" hangingPunct="1">
              <a:buNone/>
            </a:pPr>
            <a:endParaRPr lang="zh-CN" altLang="en-US" sz="2400" b="1" dirty="0" smtClean="0">
              <a:solidFill>
                <a:srgbClr val="00B050"/>
              </a:solidFill>
            </a:endParaRPr>
          </a:p>
          <a:p>
            <a:pPr eaLnBrk="1" hangingPunct="1">
              <a:buNone/>
            </a:pPr>
            <a:r>
              <a:rPr lang="en-US" altLang="zh-CN" sz="2400" b="1" smtClean="0">
                <a:solidFill>
                  <a:srgbClr val="00B050"/>
                </a:solidFill>
              </a:rPr>
              <a:t>2</a:t>
            </a:r>
            <a:r>
              <a:rPr lang="zh-CN" altLang="en-US" sz="2400" b="1" dirty="0" smtClean="0">
                <a:solidFill>
                  <a:srgbClr val="00B050"/>
                </a:solidFill>
              </a:rPr>
              <a:t>）精度评定－－即是求</a:t>
            </a:r>
            <a:r>
              <a:rPr lang="en-US" altLang="zh-CN" sz="2400" b="1" dirty="0" smtClean="0">
                <a:solidFill>
                  <a:srgbClr val="00B050"/>
                </a:solidFill>
              </a:rPr>
              <a:t>D(X)</a:t>
            </a:r>
            <a:r>
              <a:rPr lang="zh-CN" altLang="en-US" sz="2400" b="1" dirty="0" smtClean="0">
                <a:solidFill>
                  <a:srgbClr val="00B050"/>
                </a:solidFill>
              </a:rPr>
              <a:t>的估值。</a:t>
            </a:r>
          </a:p>
          <a:p>
            <a:pPr eaLnBrk="1" hangingPunct="1">
              <a:buNone/>
            </a:pPr>
            <a:r>
              <a:rPr lang="zh-CN" altLang="en-US" sz="2400" b="1" dirty="0" smtClean="0">
                <a:solidFill>
                  <a:srgbClr val="00B050"/>
                </a:solidFill>
              </a:rPr>
              <a:t>        </a:t>
            </a:r>
          </a:p>
        </p:txBody>
      </p:sp>
      <p:graphicFrame>
        <p:nvGraphicFramePr>
          <p:cNvPr id="5122" name="Object 4"/>
          <p:cNvGraphicFramePr>
            <a:graphicFrameLocks noChangeAspect="1"/>
          </p:cNvGraphicFramePr>
          <p:nvPr/>
        </p:nvGraphicFramePr>
        <p:xfrm>
          <a:off x="1285852" y="2000241"/>
          <a:ext cx="3857652" cy="603976"/>
        </p:xfrm>
        <a:graphic>
          <a:graphicData uri="http://schemas.openxmlformats.org/presentationml/2006/ole">
            <p:oleObj spid="_x0000_s26626" name="公式" r:id="rId3" imgW="1549080" imgH="241200" progId="Equation.3">
              <p:embed/>
            </p:oleObj>
          </a:graphicData>
        </a:graphic>
      </p:graphicFrame>
      <p:sp>
        <p:nvSpPr>
          <p:cNvPr id="4" name="TextBox 3"/>
          <p:cNvSpPr txBox="1"/>
          <p:nvPr/>
        </p:nvSpPr>
        <p:spPr>
          <a:xfrm>
            <a:off x="0" y="3929066"/>
            <a:ext cx="8929718" cy="2308324"/>
          </a:xfrm>
          <a:prstGeom prst="rect">
            <a:avLst/>
          </a:prstGeom>
          <a:noFill/>
        </p:spPr>
        <p:txBody>
          <a:bodyPr wrap="square" rtlCol="0">
            <a:spAutoFit/>
          </a:bodyPr>
          <a:lstStyle/>
          <a:p>
            <a:pPr>
              <a:lnSpc>
                <a:spcPct val="200000"/>
              </a:lnSpc>
            </a:pPr>
            <a:r>
              <a:rPr lang="zh-CN" altLang="en-US" sz="2400" b="1" dirty="0" smtClean="0">
                <a:solidFill>
                  <a:srgbClr val="A66402"/>
                </a:solidFill>
                <a:latin typeface="微软雅黑" pitchFamily="34" charset="-122"/>
                <a:ea typeface="微软雅黑" pitchFamily="34" charset="-122"/>
              </a:rPr>
              <a:t>       </a:t>
            </a:r>
            <a:r>
              <a:rPr lang="zh-CN" altLang="en-US" sz="2400" dirty="0" smtClean="0">
                <a:latin typeface="+mn-lt"/>
                <a:ea typeface="+mn-ea"/>
              </a:rPr>
              <a:t>每一次观测，就是一次在已知或未知母体内的随机抽样。观测误差∆</a:t>
            </a:r>
            <a:r>
              <a:rPr lang="en-US" altLang="zh-CN" sz="2400" baseline="-25000" dirty="0" err="1" smtClean="0">
                <a:latin typeface="+mn-lt"/>
                <a:ea typeface="+mn-ea"/>
              </a:rPr>
              <a:t>i</a:t>
            </a:r>
            <a:r>
              <a:rPr lang="zh-CN" altLang="en-US" sz="2400" dirty="0" smtClean="0">
                <a:latin typeface="+mn-lt"/>
                <a:ea typeface="+mn-ea"/>
              </a:rPr>
              <a:t>所具有的随机性，决定</a:t>
            </a:r>
            <a:r>
              <a:rPr lang="zh-CN" altLang="en-US" sz="2400" smtClean="0">
                <a:latin typeface="+mn-lt"/>
                <a:ea typeface="+mn-ea"/>
              </a:rPr>
              <a:t>了观测值</a:t>
            </a:r>
            <a:r>
              <a:rPr lang="en-US" altLang="zh-CN" sz="2400" smtClean="0">
                <a:latin typeface="+mn-lt"/>
                <a:ea typeface="+mn-ea"/>
              </a:rPr>
              <a:t>L</a:t>
            </a:r>
            <a:r>
              <a:rPr lang="en-US" altLang="zh-CN" sz="2400" baseline="-25000" smtClean="0">
                <a:latin typeface="+mn-lt"/>
                <a:ea typeface="+mn-ea"/>
              </a:rPr>
              <a:t>i</a:t>
            </a:r>
            <a:r>
              <a:rPr lang="zh-CN" altLang="en-US" sz="2400" smtClean="0">
                <a:latin typeface="+mn-lt"/>
                <a:ea typeface="+mn-ea"/>
              </a:rPr>
              <a:t>的</a:t>
            </a:r>
            <a:r>
              <a:rPr lang="zh-CN" altLang="en-US" sz="2400" dirty="0" smtClean="0">
                <a:latin typeface="+mn-lt"/>
                <a:ea typeface="+mn-ea"/>
              </a:rPr>
              <a:t>随机性；观测误差∆</a:t>
            </a:r>
            <a:r>
              <a:rPr lang="en-US" altLang="zh-CN" sz="2400" baseline="-25000" dirty="0" err="1" smtClean="0">
                <a:latin typeface="+mn-lt"/>
                <a:ea typeface="+mn-ea"/>
              </a:rPr>
              <a:t>i</a:t>
            </a:r>
            <a:r>
              <a:rPr lang="zh-CN" altLang="en-US" sz="2400" dirty="0" smtClean="0">
                <a:latin typeface="+mn-lt"/>
                <a:ea typeface="+mn-ea"/>
              </a:rPr>
              <a:t>服从正态分布，决定</a:t>
            </a:r>
            <a:r>
              <a:rPr lang="zh-CN" altLang="en-US" sz="2400" smtClean="0">
                <a:latin typeface="+mn-lt"/>
                <a:ea typeface="+mn-ea"/>
              </a:rPr>
              <a:t>了观测值</a:t>
            </a:r>
            <a:r>
              <a:rPr lang="en-US" altLang="zh-CN" sz="2400" smtClean="0"/>
              <a:t>L</a:t>
            </a:r>
            <a:r>
              <a:rPr lang="en-US" altLang="zh-CN" sz="2400" baseline="-25000" smtClean="0"/>
              <a:t>i</a:t>
            </a:r>
            <a:r>
              <a:rPr lang="zh-CN" altLang="en-US" sz="2400" smtClean="0">
                <a:latin typeface="+mn-lt"/>
                <a:ea typeface="+mn-ea"/>
              </a:rPr>
              <a:t>也</a:t>
            </a:r>
            <a:r>
              <a:rPr lang="zh-CN" altLang="en-US" sz="2400" dirty="0" smtClean="0">
                <a:latin typeface="+mn-lt"/>
                <a:ea typeface="+mn-ea"/>
              </a:rPr>
              <a:t>服从正态分布。</a:t>
            </a:r>
            <a:endParaRPr lang="zh-CN" altLang="en-US" sz="2400" dirty="0">
              <a:latin typeface="+mn-lt"/>
              <a:ea typeface="+mn-ea"/>
            </a:endParaRPr>
          </a:p>
        </p:txBody>
      </p:sp>
      <p:sp>
        <p:nvSpPr>
          <p:cNvPr id="6" name="灯片编号占位符 5"/>
          <p:cNvSpPr>
            <a:spLocks noGrp="1"/>
          </p:cNvSpPr>
          <p:nvPr>
            <p:ph type="sldNum" sz="quarter" idx="12"/>
          </p:nvPr>
        </p:nvSpPr>
        <p:spPr/>
        <p:txBody>
          <a:bodyPr/>
          <a:lstStyle/>
          <a:p>
            <a:pPr>
              <a:defRPr/>
            </a:pPr>
            <a:fld id="{7E4690C5-E9ED-4F00-BB42-B2796919A211}" type="slidenum">
              <a:rPr lang="zh-CN" altLang="en-US" smtClean="0"/>
              <a:pPr>
                <a:defRPr/>
              </a:pPr>
              <a:t>9</a:t>
            </a:fld>
            <a:endParaRPr lang="zh-CN" altLang="en-US"/>
          </a:p>
        </p:txBody>
      </p:sp>
      <p:pic>
        <p:nvPicPr>
          <p:cNvPr id="7" name="Picture 4">
            <a:extLst>
              <a:ext uri="{FF2B5EF4-FFF2-40B4-BE49-F238E27FC236}">
                <a16:creationId xmlns="" xmlns:a16="http://schemas.microsoft.com/office/drawing/2014/main" id="{7BCE9CE2-CFEA-42A4-8595-A8337081C52D}"/>
              </a:ext>
            </a:extLst>
          </p:cNvPr>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8501090" y="6143644"/>
            <a:ext cx="297867" cy="28575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cSld>
  <p:clrMapOvr>
    <a:masterClrMapping/>
  </p:clrMapOvr>
</p:sld>
</file>

<file path=ppt/theme/theme1.xml><?xml version="1.0" encoding="utf-8"?>
<a:theme xmlns:a="http://schemas.openxmlformats.org/drawingml/2006/main" name="模板从 www.mysoeasy.com 下载">
  <a:themeElements>
    <a:clrScheme name="office资源宝库-www.mySoEasy.com">
      <a:dk1>
        <a:srgbClr val="262626"/>
      </a:dk1>
      <a:lt1>
        <a:srgbClr val="FFFFFF"/>
      </a:lt1>
      <a:dk2>
        <a:srgbClr val="8B8B8B"/>
      </a:dk2>
      <a:lt2>
        <a:srgbClr val="FFFFFF"/>
      </a:lt2>
      <a:accent1>
        <a:srgbClr val="00ADEE"/>
      </a:accent1>
      <a:accent2>
        <a:srgbClr val="00ADEE"/>
      </a:accent2>
      <a:accent3>
        <a:srgbClr val="FFC000"/>
      </a:accent3>
      <a:accent4>
        <a:srgbClr val="EB008B"/>
      </a:accent4>
      <a:accent5>
        <a:srgbClr val="00ADEF"/>
      </a:accent5>
      <a:accent6>
        <a:srgbClr val="9BBB59"/>
      </a:accent6>
      <a:hlink>
        <a:srgbClr val="76923C"/>
      </a:hlink>
      <a:folHlink>
        <a:srgbClr val="A7A711"/>
      </a:folHlink>
    </a:clrScheme>
    <a:fontScheme name="OFFICE资源宝库-www.mysoeasy.com">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lumMod val="90000"/>
            <a:lumOff val="10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tx1">
              <a:lumMod val="90000"/>
              <a:lumOff val="10000"/>
            </a:schemeClr>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130000"/>
          </a:lnSpc>
          <a:defRPr sz="1400" dirty="0">
            <a:solidFill>
              <a:schemeClr val="tx1">
                <a:lumMod val="90000"/>
                <a:lumOff val="10000"/>
              </a:schemeClr>
            </a:solidFill>
            <a:latin typeface="微软雅黑" pitchFamily="34" charset="-122"/>
            <a:ea typeface="微软雅黑" pitchFamily="34" charset="-122"/>
          </a:defRPr>
        </a:defPPr>
      </a:lstStyle>
    </a:txDef>
  </a:objectDefaults>
  <a:extraClrSchemeLst>
    <a:extraClrScheme>
      <a:clrScheme name="模板从 www.mysoeasy.com 下载 1">
        <a:dk1>
          <a:srgbClr val="8064A2"/>
        </a:dk1>
        <a:lt1>
          <a:srgbClr val="9BBB59"/>
        </a:lt1>
        <a:dk2>
          <a:srgbClr val="1F497D"/>
        </a:dk2>
        <a:lt2>
          <a:srgbClr val="EEECE1"/>
        </a:lt2>
        <a:accent1>
          <a:srgbClr val="4F81BD"/>
        </a:accent1>
        <a:accent2>
          <a:srgbClr val="C0504D"/>
        </a:accent2>
        <a:accent3>
          <a:srgbClr val="CBDAB5"/>
        </a:accent3>
        <a:accent4>
          <a:srgbClr val="6C548A"/>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4103</TotalTime>
  <Words>1011</Words>
  <Application>Microsoft Office PowerPoint</Application>
  <PresentationFormat>全屏显示(4:3)</PresentationFormat>
  <Paragraphs>150</Paragraphs>
  <Slides>22</Slides>
  <Notes>0</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22</vt:i4>
      </vt:variant>
    </vt:vector>
  </HeadingPairs>
  <TitlesOfParts>
    <vt:vector size="24" baseType="lpstr">
      <vt:lpstr>模板从 www.mysoeasy.com 下载</vt:lpstr>
      <vt:lpstr>公式</vt:lpstr>
      <vt:lpstr>    第4章      平差模型与     最小二乘准则</vt:lpstr>
      <vt:lpstr>幻灯片 2</vt:lpstr>
      <vt:lpstr>4.1  测量平差的数学模型</vt:lpstr>
      <vt:lpstr>幻灯片 4</vt:lpstr>
      <vt:lpstr>三、高斯－马尔柯夫（G-M）平差模型</vt:lpstr>
      <vt:lpstr>4.2  参数估计与测量平差</vt:lpstr>
      <vt:lpstr>幻灯片 7</vt:lpstr>
      <vt:lpstr>幻灯片 8</vt:lpstr>
      <vt:lpstr>幻灯片 9</vt:lpstr>
      <vt:lpstr>4.3  估计量的优良性质</vt:lpstr>
      <vt:lpstr>幻灯片 11</vt:lpstr>
      <vt:lpstr>幻灯片 12</vt:lpstr>
      <vt:lpstr>二、一致性</vt:lpstr>
      <vt:lpstr>幻灯片 14</vt:lpstr>
      <vt:lpstr>幻灯片 15</vt:lpstr>
      <vt:lpstr>幻灯片 16</vt:lpstr>
      <vt:lpstr>4.４最小二乘准则</vt:lpstr>
      <vt:lpstr>幻灯片 18</vt:lpstr>
      <vt:lpstr>幻灯片 19</vt:lpstr>
      <vt:lpstr>幻灯片 20</vt:lpstr>
      <vt:lpstr>幻灯片 21</vt:lpstr>
      <vt:lpstr>幻灯片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chen.zhb;ivywang</dc:creator>
  <cp:lastModifiedBy>wsh</cp:lastModifiedBy>
  <cp:revision>134</cp:revision>
  <dcterms:created xsi:type="dcterms:W3CDTF">2012-09-05T06:51:19Z</dcterms:created>
  <dcterms:modified xsi:type="dcterms:W3CDTF">2021-06-21T07:43:11Z</dcterms:modified>
  <cp:contentStatus>最终状态</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模板ID">
    <vt:lpwstr>A30220130116A07</vt:lpwstr>
  </property>
  <property fmtid="{D5CDD505-2E9C-101B-9397-08002B2CF9AE}" pid="3" name="标题">
    <vt:lpwstr>梦幻柔美花朵</vt:lpwstr>
  </property>
  <property fmtid="{D5CDD505-2E9C-101B-9397-08002B2CF9AE}" pid="4" name="使用说明">
    <vt:lpwstr>PPT背景模板是PPT文档的格式、布局、图形效果整套美化方案，应用后不会改变PPT演示文稿本身的内容，仅仅使内容格式发生变化。点击【套用到文档】按钮即可套用该模板。</vt:lpwstr>
  </property>
  <property fmtid="{D5CDD505-2E9C-101B-9397-08002B2CF9AE}" pid="5" name="适用软件">
    <vt:lpwstr>PowerPoint 2007及以上版本</vt:lpwstr>
  </property>
  <property fmtid="{D5CDD505-2E9C-101B-9397-08002B2CF9AE}" pid="6" name="使用软件">
    <vt:lpwstr>ppt</vt:lpwstr>
  </property>
  <property fmtid="{D5CDD505-2E9C-101B-9397-08002B2CF9AE}" pid="7" name="相关案例">
    <vt:lpwstr>854</vt:lpwstr>
  </property>
  <property fmtid="{D5CDD505-2E9C-101B-9397-08002B2CF9AE}" pid="8" name="关键字">
    <vt:lpwstr>PPT背景模板 PPT 格式 梦幻 柔美 花朵 花 植物 自然 清新 简洁 时尚 V2</vt:lpwstr>
  </property>
  <property fmtid="{D5CDD505-2E9C-101B-9397-08002B2CF9AE}" pid="9" name="模板缩略图">
    <vt:lpwstr>A30220130116A07.png</vt:lpwstr>
  </property>
  <property fmtid="{D5CDD505-2E9C-101B-9397-08002B2CF9AE}" pid="10" name="显示VIP等级">
    <vt:lpwstr>2</vt:lpwstr>
  </property>
  <property fmtid="{D5CDD505-2E9C-101B-9397-08002B2CF9AE}" pid="11" name="附件ID">
    <vt:lpwstr>A30220130116A0701</vt:lpwstr>
  </property>
  <property fmtid="{D5CDD505-2E9C-101B-9397-08002B2CF9AE}" pid="12" name="缩略图标题">
    <vt:lpwstr>梦幻柔美花朵</vt:lpwstr>
  </property>
  <property fmtid="{D5CDD505-2E9C-101B-9397-08002B2CF9AE}" pid="13" name="附件路径">
    <vt:lpwstr>A30220130116A0701.pptx</vt:lpwstr>
  </property>
  <property fmtid="{D5CDD505-2E9C-101B-9397-08002B2CF9AE}" pid="14" name="附件缩略图">
    <vt:lpwstr>A30220130116A0701.png</vt:lpwstr>
  </property>
  <property fmtid="{D5CDD505-2E9C-101B-9397-08002B2CF9AE}" pid="15" name="VIP等级">
    <vt:lpwstr>2</vt:lpwstr>
  </property>
  <property fmtid="{D5CDD505-2E9C-101B-9397-08002B2CF9AE}" pid="16" name="是否可购买">
    <vt:lpwstr>1</vt:lpwstr>
  </property>
  <property fmtid="{D5CDD505-2E9C-101B-9397-08002B2CF9AE}" pid="17" name="价格">
    <vt:lpwstr>25</vt:lpwstr>
  </property>
  <property fmtid="{D5CDD505-2E9C-101B-9397-08002B2CF9AE}" pid="18" name="操作代码">
    <vt:lpwstr>2</vt:lpwstr>
  </property>
  <property fmtid="{D5CDD505-2E9C-101B-9397-08002B2CF9AE}" pid="19" name="_MarkAsFinal">
    <vt:bool>true</vt:bool>
  </property>
</Properties>
</file>